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0" r:id="rId29"/>
    <p:sldId id="291" r:id="rId30"/>
    <p:sldId id="289" r:id="rId31"/>
  </p:sldIdLst>
  <p:sldSz cx="9144000" cy="5143500" type="screen16x9"/>
  <p:notesSz cx="6858000" cy="9144000"/>
  <p:embeddedFontLst>
    <p:embeddedFont>
      <p:font typeface="Bebas Neue" panose="020B0606020202050201" pitchFamily="34" charset="77"/>
      <p:regular r:id="rId33"/>
    </p:embeddedFont>
    <p:embeddedFont>
      <p:font typeface="Calibri" panose="020F0502020204030204" pitchFamily="34" charset="0"/>
      <p:regular r:id="rId34"/>
      <p:bold r:id="rId35"/>
      <p:italic r:id="rId36"/>
      <p:boldItalic r:id="rId37"/>
    </p:embeddedFont>
    <p:embeddedFont>
      <p:font typeface="Della Respira" panose="02000603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8"/>
    <p:restoredTop sz="79063"/>
  </p:normalViewPr>
  <p:slideViewPr>
    <p:cSldViewPr snapToGrid="0" snapToObjects="1">
      <p:cViewPr varScale="1">
        <p:scale>
          <a:sx n="131" d="100"/>
          <a:sy n="131" d="100"/>
        </p:scale>
        <p:origin x="2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illiamsinstitute.law.ucla.edu/%20publica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 + enter to return to score board</a:t>
            </a:r>
          </a:p>
          <a:p>
            <a:pPr marL="0" lvl="0" indent="0" algn="l" rtl="0">
              <a:spcBef>
                <a:spcPts val="0"/>
              </a:spcBef>
              <a:spcAft>
                <a:spcPts val="0"/>
              </a:spcAft>
              <a:buNone/>
            </a:pPr>
            <a:r>
              <a:rPr lang="en-US" dirty="0"/>
              <a:t>F5 starts show  (</a:t>
            </a:r>
            <a:r>
              <a:rPr lang="en-US" b="1" dirty="0"/>
              <a:t>Mac</a:t>
            </a:r>
            <a:r>
              <a:rPr lang="en-US" dirty="0"/>
              <a:t> users: Command + Return)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how show works and rules no googling.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Pick a person who is </a:t>
            </a:r>
            <a:r>
              <a:rPr lang="en-US"/>
              <a:t>not the host </a:t>
            </a:r>
            <a:r>
              <a:rPr lang="en-US" dirty="0"/>
              <a:t>to </a:t>
            </a:r>
            <a:r>
              <a:rPr lang="en-US"/>
              <a:t>keep score.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presentation mode, use the pen tool to mark which categories have been chosen.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are the Compton's Cafeteria Riots?</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the Cooper's Do-nuts Riot?</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ACT-UP? (AIDS Coalition to Unleash Power)</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What is get legally married?</a:t>
            </a:r>
            <a:r>
              <a:rPr lang="en-US" dirty="0">
                <a:effectLst/>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“Homosexuality”?</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 </a:t>
            </a:r>
          </a:p>
          <a:p>
            <a:r>
              <a:rPr lang="en-US" sz="1100" b="0" i="1" u="none" strike="noStrike" cap="none" dirty="0">
                <a:solidFill>
                  <a:srgbClr val="000000"/>
                </a:solidFill>
                <a:effectLst/>
                <a:latin typeface="Arial"/>
                <a:ea typeface="Arial"/>
                <a:cs typeface="Arial"/>
                <a:sym typeface="Arial"/>
              </a:rPr>
              <a:t>Note: The resolution also urged an end to private and public discrimination and repeal of laws discriminating against people with same-sex attraction.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When is 2020?</a:t>
            </a:r>
            <a:r>
              <a:rPr lang="en-US" dirty="0">
                <a:effectLst/>
              </a:rPr>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1970’s?</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(1975, exactly)</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Note: NM was one of the first states to repeal sodomy laws.</a:t>
            </a:r>
            <a:r>
              <a:rPr lang="en-US" dirty="0">
                <a:effectLst/>
              </a:rPr>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What is “Don’t Ask Don’t Tell”?</a:t>
            </a:r>
            <a:r>
              <a:rPr lang="en-US" dirty="0">
                <a:effectLst/>
              </a:rPr>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Frida Kahlo?</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Hans Christian Andersen?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presentation mode, use the pen tool to mark which categories have been chosen. </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Arizona?</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are Marsha P. Johnson and Sylvia Rivera?</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Zuni Pueblo?</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Laverne Cox?</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52%?</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(answers within 5% count for correct)</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Source: UCLA Williams institute, </a:t>
            </a:r>
            <a:r>
              <a:rPr lang="en-US" sz="1100" b="0" i="0" u="sng" strike="noStrike" cap="none" dirty="0">
                <a:solidFill>
                  <a:srgbClr val="000000"/>
                </a:solidFill>
                <a:effectLst/>
                <a:latin typeface="Arial"/>
                <a:ea typeface="Arial"/>
                <a:cs typeface="Arial"/>
                <a:sym typeface="Arial"/>
                <a:hlinkClick r:id="rId3"/>
              </a:rPr>
              <a:t>https://williamsinstitute.law.ucla.edu/ publications/</a:t>
            </a:r>
            <a:r>
              <a:rPr lang="en-US" sz="1100" b="0" i="0" u="none" strike="noStrike" cap="none" dirty="0">
                <a:solidFill>
                  <a:srgbClr val="000000"/>
                </a:solidFill>
                <a:effectLst/>
                <a:latin typeface="Arial"/>
                <a:ea typeface="Arial"/>
                <a:cs typeface="Arial"/>
                <a:sym typeface="Arial"/>
              </a:rPr>
              <a:t>how-many-people-</a:t>
            </a:r>
            <a:r>
              <a:rPr lang="en-US" sz="1100" b="0" i="0" u="none" strike="noStrike" cap="none" dirty="0" err="1">
                <a:solidFill>
                  <a:srgbClr val="000000"/>
                </a:solidFill>
                <a:effectLst/>
                <a:latin typeface="Arial"/>
                <a:ea typeface="Arial"/>
                <a:cs typeface="Arial"/>
                <a:sym typeface="Arial"/>
              </a:rPr>
              <a:t>lgbt</a:t>
            </a:r>
            <a:r>
              <a:rPr lang="en-US" sz="1100" b="0" i="0" u="none" strike="noStrike" cap="none" dirty="0">
                <a:solidFill>
                  <a:srgbClr val="000000"/>
                </a:solidFill>
                <a:effectLst/>
                <a:latin typeface="Arial"/>
                <a:ea typeface="Arial"/>
                <a:cs typeface="Arial"/>
                <a:sym typeface="Arial"/>
              </a:rPr>
              <a: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transgender, genderqueer, or genderfluid?</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(must get at least one to be correct)</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Source: NM YRSS 2017</a:t>
            </a:r>
            <a:r>
              <a:rPr lang="en-US" dirty="0">
                <a:effectLst/>
              </a:rPr>
              <a:t> </a:t>
            </a:r>
            <a:r>
              <a:rPr lang="en-US" dirty="0"/>
              <a:t>YRRS data 2017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What is MTV's Real World: San Francisco?</a:t>
            </a:r>
            <a:r>
              <a:rPr lang="en-US" dirty="0">
                <a:effectLst/>
              </a:rPr>
              <a:t>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MTV series "True Life"?</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Category </a:t>
            </a:r>
            <a:r>
              <a:rPr lang="en-US" sz="1100" b="1" i="0" u="none" strike="noStrike" cap="none">
                <a:solidFill>
                  <a:srgbClr val="000000"/>
                </a:solidFill>
                <a:effectLst/>
                <a:latin typeface="Arial"/>
                <a:ea typeface="Arial"/>
                <a:cs typeface="Arial"/>
                <a:sym typeface="Arial"/>
              </a:rPr>
              <a:t>is Representation</a:t>
            </a:r>
            <a:endParaRPr lang="en-US" sz="1100" b="1" i="0" u="none" strike="noStrike" cap="none" dirty="0">
              <a:solidFill>
                <a:srgbClr val="000000"/>
              </a:solidFill>
              <a:effectLst/>
              <a:latin typeface="Arial"/>
              <a:ea typeface="Arial"/>
              <a:cs typeface="Arial"/>
              <a:sym typeface="Arial"/>
            </a:endParaRPr>
          </a:p>
          <a:p>
            <a:endParaRPr lang="en-US" sz="1100" b="1"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What is sex?</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(sexuality is also correct)</a:t>
            </a:r>
            <a:r>
              <a:rPr lang="en-US" dirty="0">
                <a:effectLst/>
              </a:rPr>
              <a:t> </a:t>
            </a:r>
            <a:endParaRPr dirty="0"/>
          </a:p>
        </p:txBody>
      </p:sp>
    </p:spTree>
    <p:extLst>
      <p:ext uri="{BB962C8B-B14F-4D97-AF65-F5344CB8AC3E}">
        <p14:creationId xmlns:p14="http://schemas.microsoft.com/office/powerpoint/2010/main" val="345881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50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“I Have a Dream”?</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Leslie Feinberg?</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Who is James Baldwin?</a:t>
            </a:r>
            <a:r>
              <a:rPr lang="en-US" dirty="0">
                <a:effectLst/>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the isle of Lesbos?</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Note: The word lesbian is derived from this isle.</a:t>
            </a:r>
            <a:r>
              <a:rPr lang="en-US" dirty="0">
                <a:effectLst/>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Who is Harvey Milk?</a:t>
            </a:r>
            <a:r>
              <a:rPr lang="en-US" dirty="0">
                <a:effectLst/>
              </a:rPr>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The Stonewall Inn?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The Stonewall Inn?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2694400"/>
            <a:ext cx="7772400" cy="607800"/>
          </a:xfrm>
          <a:prstGeom prst="rect">
            <a:avLst/>
          </a:prstGeom>
          <a:effectLst>
            <a:reflection stA="25000" endPos="60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6" name="Google Shape;206;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9000">
              <a:schemeClr val="accent2"/>
            </a:gs>
            <a:gs pos="39000">
              <a:schemeClr val="accent4"/>
            </a:gs>
            <a:gs pos="52999">
              <a:schemeClr val="accent5"/>
            </a:gs>
            <a:gs pos="63000">
              <a:schemeClr val="accent6"/>
            </a:gs>
            <a:gs pos="65000">
              <a:schemeClr val="accent5"/>
            </a:gs>
            <a:gs pos="71000">
              <a:schemeClr val="accent4"/>
            </a:gs>
            <a:gs pos="82000">
              <a:schemeClr val="accent2"/>
            </a:gs>
            <a:gs pos="95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7"/>
            <a:chOff x="-118224" y="-233576"/>
            <a:chExt cx="9239574" cy="3010917"/>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1"/>
            <p:cNvGrpSpPr/>
            <p:nvPr/>
          </p:nvGrpSpPr>
          <p:grpSpPr>
            <a:xfrm>
              <a:off x="-118224" y="419163"/>
              <a:ext cx="803354" cy="803354"/>
              <a:chOff x="4937822" y="2270799"/>
              <a:chExt cx="2311809" cy="2311809"/>
            </a:xfrm>
          </p:grpSpPr>
          <p:sp>
            <p:nvSpPr>
              <p:cNvPr id="17" name="Google Shape;17;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9;p1"/>
            <p:cNvGrpSpPr/>
            <p:nvPr/>
          </p:nvGrpSpPr>
          <p:grpSpPr>
            <a:xfrm>
              <a:off x="2717107" y="1008374"/>
              <a:ext cx="1032685" cy="1032685"/>
              <a:chOff x="4937822" y="2270799"/>
              <a:chExt cx="2311809" cy="2311809"/>
            </a:xfrm>
          </p:grpSpPr>
          <p:sp>
            <p:nvSpPr>
              <p:cNvPr id="20" name="Google Shape;20;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22;p1"/>
            <p:cNvGrpSpPr/>
            <p:nvPr/>
          </p:nvGrpSpPr>
          <p:grpSpPr>
            <a:xfrm>
              <a:off x="6613501" y="128288"/>
              <a:ext cx="803354" cy="803354"/>
              <a:chOff x="4937822" y="2270799"/>
              <a:chExt cx="2311809" cy="2311809"/>
            </a:xfrm>
          </p:grpSpPr>
          <p:sp>
            <p:nvSpPr>
              <p:cNvPr id="23" name="Google Shape;23;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1"/>
            <p:cNvGrpSpPr/>
            <p:nvPr/>
          </p:nvGrpSpPr>
          <p:grpSpPr>
            <a:xfrm>
              <a:off x="50301" y="1973988"/>
              <a:ext cx="803354" cy="803354"/>
              <a:chOff x="4937822" y="2270799"/>
              <a:chExt cx="2311809" cy="2311809"/>
            </a:xfrm>
          </p:grpSpPr>
          <p:sp>
            <p:nvSpPr>
              <p:cNvPr id="29" name="Google Shape;29;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a:p>
        </p:txBody>
      </p:sp>
      <p:sp>
        <p:nvSpPr>
          <p:cNvPr id="97" name="Google Shape;97;p1"/>
          <p:cNvSpPr txBox="1">
            <a:spLocks noGrp="1"/>
          </p:cNvSpPr>
          <p:nvPr>
            <p:ph type="body" idx="1"/>
          </p:nvPr>
        </p:nvSpPr>
        <p:spPr>
          <a:xfrm>
            <a:off x="1022525" y="1475820"/>
            <a:ext cx="7098900" cy="2739900"/>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5"/>
          <p:cNvGrpSpPr/>
          <p:nvPr/>
        </p:nvGrpSpPr>
        <p:grpSpPr>
          <a:xfrm>
            <a:off x="1685054" y="1701955"/>
            <a:ext cx="5633635" cy="1588540"/>
            <a:chOff x="1685054" y="1701955"/>
            <a:chExt cx="5633635" cy="1588540"/>
          </a:xfrm>
        </p:grpSpPr>
        <p:sp>
          <p:nvSpPr>
            <p:cNvPr id="220" name="Google Shape;220;p15"/>
            <p:cNvSpPr/>
            <p:nvPr/>
          </p:nvSpPr>
          <p:spPr>
            <a:xfrm>
              <a:off x="1685054" y="1701955"/>
              <a:ext cx="5633635" cy="1588540"/>
            </a:xfrm>
            <a:custGeom>
              <a:avLst/>
              <a:gdLst/>
              <a:ahLst/>
              <a:cxnLst/>
              <a:rect l="l" t="t" r="r" b="b"/>
              <a:pathLst>
                <a:path w="11497214" h="3241918" extrusionOk="0">
                  <a:moveTo>
                    <a:pt x="787024" y="2781311"/>
                  </a:moveTo>
                  <a:cubicBezTo>
                    <a:pt x="786661" y="2828882"/>
                    <a:pt x="747700" y="2867155"/>
                    <a:pt x="700002" y="2866794"/>
                  </a:cubicBezTo>
                  <a:cubicBezTo>
                    <a:pt x="699776" y="2866794"/>
                    <a:pt x="699550" y="2866785"/>
                    <a:pt x="699323" y="2866785"/>
                  </a:cubicBezTo>
                  <a:lnTo>
                    <a:pt x="503353" y="2866785"/>
                  </a:lnTo>
                  <a:cubicBezTo>
                    <a:pt x="455659" y="2867516"/>
                    <a:pt x="416397" y="2829556"/>
                    <a:pt x="415659" y="2781986"/>
                  </a:cubicBezTo>
                  <a:cubicBezTo>
                    <a:pt x="415656" y="2781767"/>
                    <a:pt x="415654" y="2781539"/>
                    <a:pt x="415652" y="2781311"/>
                  </a:cubicBezTo>
                  <a:lnTo>
                    <a:pt x="415652" y="1920782"/>
                  </a:lnTo>
                  <a:lnTo>
                    <a:pt x="0" y="1920782"/>
                  </a:lnTo>
                  <a:lnTo>
                    <a:pt x="0" y="3005822"/>
                  </a:lnTo>
                  <a:cubicBezTo>
                    <a:pt x="-158" y="3135115"/>
                    <a:pt x="104803" y="3240048"/>
                    <a:pt x="234440" y="3240210"/>
                  </a:cubicBezTo>
                  <a:cubicBezTo>
                    <a:pt x="234789" y="3240210"/>
                    <a:pt x="235139" y="3240210"/>
                    <a:pt x="235488" y="3240210"/>
                  </a:cubicBezTo>
                  <a:lnTo>
                    <a:pt x="983090" y="3240210"/>
                  </a:lnTo>
                  <a:cubicBezTo>
                    <a:pt x="1112727" y="3240789"/>
                    <a:pt x="1218283" y="3136445"/>
                    <a:pt x="1218864" y="3007152"/>
                  </a:cubicBezTo>
                  <a:cubicBezTo>
                    <a:pt x="1218864" y="3006715"/>
                    <a:pt x="1218864" y="3006268"/>
                    <a:pt x="1218864" y="3005822"/>
                  </a:cubicBezTo>
                  <a:lnTo>
                    <a:pt x="1218864" y="0"/>
                  </a:lnTo>
                  <a:lnTo>
                    <a:pt x="787024" y="0"/>
                  </a:lnTo>
                  <a:close/>
                  <a:moveTo>
                    <a:pt x="1842198" y="0"/>
                  </a:moveTo>
                  <a:cubicBezTo>
                    <a:pt x="1604139" y="0"/>
                    <a:pt x="1413120" y="110926"/>
                    <a:pt x="1413120" y="248728"/>
                  </a:cubicBezTo>
                  <a:lnTo>
                    <a:pt x="1413120" y="2969733"/>
                  </a:lnTo>
                  <a:cubicBezTo>
                    <a:pt x="1413120" y="3107535"/>
                    <a:pt x="1521199" y="3240210"/>
                    <a:pt x="1758972" y="3240210"/>
                  </a:cubicBezTo>
                  <a:lnTo>
                    <a:pt x="2567041" y="3240210"/>
                  </a:lnTo>
                  <a:lnTo>
                    <a:pt x="2567041" y="2866500"/>
                  </a:lnTo>
                  <a:lnTo>
                    <a:pt x="1954657" y="2866500"/>
                  </a:lnTo>
                  <a:cubicBezTo>
                    <a:pt x="1893285" y="2866500"/>
                    <a:pt x="1843531" y="2816878"/>
                    <a:pt x="1843531" y="2755669"/>
                  </a:cubicBezTo>
                  <a:cubicBezTo>
                    <a:pt x="1843531" y="2755546"/>
                    <a:pt x="1843531" y="2755413"/>
                    <a:pt x="1843531" y="2755289"/>
                  </a:cubicBezTo>
                  <a:lnTo>
                    <a:pt x="1843531" y="2409216"/>
                  </a:lnTo>
                  <a:cubicBezTo>
                    <a:pt x="1843474" y="2348008"/>
                    <a:pt x="1893190" y="2298347"/>
                    <a:pt x="1954562" y="2298290"/>
                  </a:cubicBezTo>
                  <a:cubicBezTo>
                    <a:pt x="1954590" y="2298290"/>
                    <a:pt x="1954628" y="2298290"/>
                    <a:pt x="1954657" y="2298290"/>
                  </a:cubicBezTo>
                  <a:lnTo>
                    <a:pt x="2567041" y="2298290"/>
                  </a:lnTo>
                  <a:lnTo>
                    <a:pt x="2567041" y="1928475"/>
                  </a:lnTo>
                  <a:lnTo>
                    <a:pt x="1961608" y="1928475"/>
                  </a:lnTo>
                  <a:cubicBezTo>
                    <a:pt x="1896294" y="1928370"/>
                    <a:pt x="1843426" y="1875471"/>
                    <a:pt x="1843531" y="1810331"/>
                  </a:cubicBezTo>
                  <a:cubicBezTo>
                    <a:pt x="1843531" y="1810265"/>
                    <a:pt x="1843531" y="1810208"/>
                    <a:pt x="1843531" y="1810141"/>
                  </a:cubicBezTo>
                  <a:lnTo>
                    <a:pt x="1843531" y="1441655"/>
                  </a:lnTo>
                  <a:cubicBezTo>
                    <a:pt x="1843322" y="1376514"/>
                    <a:pt x="1896104" y="1323530"/>
                    <a:pt x="1961418" y="1323321"/>
                  </a:cubicBezTo>
                  <a:cubicBezTo>
                    <a:pt x="1961485" y="1323321"/>
                    <a:pt x="1961542" y="1323321"/>
                    <a:pt x="1961608" y="1323321"/>
                  </a:cubicBezTo>
                  <a:lnTo>
                    <a:pt x="2566850" y="1323321"/>
                  </a:lnTo>
                  <a:lnTo>
                    <a:pt x="2566850" y="0"/>
                  </a:lnTo>
                  <a:close/>
                  <a:moveTo>
                    <a:pt x="10513457" y="1364824"/>
                  </a:moveTo>
                  <a:lnTo>
                    <a:pt x="10513457" y="1905397"/>
                  </a:lnTo>
                  <a:lnTo>
                    <a:pt x="10214836" y="1905397"/>
                  </a:lnTo>
                  <a:cubicBezTo>
                    <a:pt x="10172367" y="1905397"/>
                    <a:pt x="10138657" y="1865034"/>
                    <a:pt x="10138657" y="1814890"/>
                  </a:cubicBezTo>
                  <a:lnTo>
                    <a:pt x="10138657" y="0"/>
                  </a:lnTo>
                  <a:lnTo>
                    <a:pt x="9727005" y="0"/>
                  </a:lnTo>
                  <a:lnTo>
                    <a:pt x="9727005" y="1923821"/>
                  </a:lnTo>
                  <a:cubicBezTo>
                    <a:pt x="9727005" y="2115377"/>
                    <a:pt x="9878411" y="2269704"/>
                    <a:pt x="10066478" y="2269704"/>
                  </a:cubicBezTo>
                  <a:lnTo>
                    <a:pt x="10514029" y="2269704"/>
                  </a:lnTo>
                  <a:lnTo>
                    <a:pt x="10514029" y="2793658"/>
                  </a:lnTo>
                  <a:cubicBezTo>
                    <a:pt x="10514029" y="2825568"/>
                    <a:pt x="10480701" y="2850640"/>
                    <a:pt x="10439184" y="2850640"/>
                  </a:cubicBezTo>
                  <a:lnTo>
                    <a:pt x="10081523" y="2850640"/>
                  </a:lnTo>
                  <a:lnTo>
                    <a:pt x="10081523" y="3240020"/>
                  </a:lnTo>
                  <a:lnTo>
                    <a:pt x="10572877" y="3240020"/>
                  </a:lnTo>
                  <a:cubicBezTo>
                    <a:pt x="10758469" y="3240020"/>
                    <a:pt x="10907874" y="3132323"/>
                    <a:pt x="10907874" y="2998509"/>
                  </a:cubicBezTo>
                  <a:lnTo>
                    <a:pt x="10907874" y="0"/>
                  </a:lnTo>
                  <a:lnTo>
                    <a:pt x="10514029" y="0"/>
                  </a:lnTo>
                  <a:close/>
                  <a:moveTo>
                    <a:pt x="11112605" y="0"/>
                  </a:moveTo>
                  <a:lnTo>
                    <a:pt x="11112605" y="2269799"/>
                  </a:lnTo>
                  <a:lnTo>
                    <a:pt x="11497214" y="2269799"/>
                  </a:lnTo>
                  <a:lnTo>
                    <a:pt x="11497214" y="0"/>
                  </a:lnTo>
                  <a:close/>
                  <a:moveTo>
                    <a:pt x="8024406" y="2116801"/>
                  </a:moveTo>
                  <a:cubicBezTo>
                    <a:pt x="8100585" y="2040825"/>
                    <a:pt x="8146768" y="2012999"/>
                    <a:pt x="8146768" y="1924106"/>
                  </a:cubicBezTo>
                  <a:lnTo>
                    <a:pt x="8146768" y="292035"/>
                  </a:lnTo>
                  <a:cubicBezTo>
                    <a:pt x="8146768" y="130205"/>
                    <a:pt x="7989268" y="0"/>
                    <a:pt x="7793584" y="0"/>
                  </a:cubicBezTo>
                  <a:lnTo>
                    <a:pt x="6958281" y="0"/>
                  </a:lnTo>
                  <a:lnTo>
                    <a:pt x="6958281" y="3240210"/>
                  </a:lnTo>
                  <a:lnTo>
                    <a:pt x="7355079" y="3240210"/>
                  </a:lnTo>
                  <a:lnTo>
                    <a:pt x="7355079" y="2291168"/>
                  </a:lnTo>
                  <a:lnTo>
                    <a:pt x="7583044" y="2291168"/>
                  </a:lnTo>
                  <a:cubicBezTo>
                    <a:pt x="7682553" y="2298765"/>
                    <a:pt x="7766540" y="2376641"/>
                    <a:pt x="7773492" y="2472182"/>
                  </a:cubicBezTo>
                  <a:lnTo>
                    <a:pt x="7831959" y="3240115"/>
                  </a:lnTo>
                  <a:lnTo>
                    <a:pt x="8271512" y="3240115"/>
                  </a:lnTo>
                  <a:lnTo>
                    <a:pt x="8179811" y="2438372"/>
                  </a:lnTo>
                  <a:cubicBezTo>
                    <a:pt x="8160671" y="2269799"/>
                    <a:pt x="8105251" y="2197432"/>
                    <a:pt x="8024406" y="2116801"/>
                  </a:cubicBezTo>
                  <a:close/>
                  <a:moveTo>
                    <a:pt x="7724547" y="1782220"/>
                  </a:moveTo>
                  <a:cubicBezTo>
                    <a:pt x="7724547" y="1854777"/>
                    <a:pt x="7675602" y="1913184"/>
                    <a:pt x="7614753" y="1913184"/>
                  </a:cubicBezTo>
                  <a:lnTo>
                    <a:pt x="7355079" y="1913184"/>
                  </a:lnTo>
                  <a:lnTo>
                    <a:pt x="7355079" y="1308031"/>
                  </a:lnTo>
                  <a:lnTo>
                    <a:pt x="7614753" y="1308031"/>
                  </a:lnTo>
                  <a:cubicBezTo>
                    <a:pt x="7675602" y="1308031"/>
                    <a:pt x="7724547" y="1366438"/>
                    <a:pt x="7724547" y="1438996"/>
                  </a:cubicBezTo>
                  <a:close/>
                  <a:moveTo>
                    <a:pt x="6238486" y="0"/>
                  </a:moveTo>
                  <a:lnTo>
                    <a:pt x="5932437" y="0"/>
                  </a:lnTo>
                  <a:cubicBezTo>
                    <a:pt x="5794458" y="0"/>
                    <a:pt x="5675333" y="94306"/>
                    <a:pt x="5664477" y="211595"/>
                  </a:cubicBezTo>
                  <a:lnTo>
                    <a:pt x="5396327" y="3240210"/>
                  </a:lnTo>
                  <a:lnTo>
                    <a:pt x="5813883" y="3240210"/>
                  </a:lnTo>
                  <a:lnTo>
                    <a:pt x="5901394" y="2295631"/>
                  </a:lnTo>
                  <a:lnTo>
                    <a:pt x="6277051" y="2295631"/>
                  </a:lnTo>
                  <a:lnTo>
                    <a:pt x="6364562" y="3240210"/>
                  </a:lnTo>
                  <a:lnTo>
                    <a:pt x="6823826" y="3240210"/>
                  </a:lnTo>
                  <a:lnTo>
                    <a:pt x="6509587" y="211595"/>
                  </a:lnTo>
                  <a:cubicBezTo>
                    <a:pt x="6497684" y="94306"/>
                    <a:pt x="6376655" y="0"/>
                    <a:pt x="6238486" y="0"/>
                  </a:cubicBezTo>
                  <a:close/>
                  <a:moveTo>
                    <a:pt x="5936246" y="1919452"/>
                  </a:moveTo>
                  <a:lnTo>
                    <a:pt x="5986904" y="1372516"/>
                  </a:lnTo>
                  <a:cubicBezTo>
                    <a:pt x="5989666" y="1342411"/>
                    <a:pt x="6027660" y="1318193"/>
                    <a:pt x="6072034" y="1318193"/>
                  </a:cubicBezTo>
                  <a:lnTo>
                    <a:pt x="6106411" y="1318193"/>
                  </a:lnTo>
                  <a:cubicBezTo>
                    <a:pt x="6150784" y="1318193"/>
                    <a:pt x="6188779" y="1342411"/>
                    <a:pt x="6191541" y="1372516"/>
                  </a:cubicBezTo>
                  <a:lnTo>
                    <a:pt x="6242200" y="1919452"/>
                  </a:lnTo>
                  <a:close/>
                  <a:moveTo>
                    <a:pt x="3729913" y="0"/>
                  </a:moveTo>
                  <a:lnTo>
                    <a:pt x="3013545" y="0"/>
                  </a:lnTo>
                  <a:cubicBezTo>
                    <a:pt x="2888421" y="0"/>
                    <a:pt x="2787769" y="104468"/>
                    <a:pt x="2787769" y="234388"/>
                  </a:cubicBezTo>
                  <a:lnTo>
                    <a:pt x="2787769" y="3005822"/>
                  </a:lnTo>
                  <a:cubicBezTo>
                    <a:pt x="2787769" y="3135647"/>
                    <a:pt x="2888421" y="3240210"/>
                    <a:pt x="3013545" y="3240210"/>
                  </a:cubicBezTo>
                  <a:lnTo>
                    <a:pt x="3729913" y="3240210"/>
                  </a:lnTo>
                  <a:cubicBezTo>
                    <a:pt x="3855036" y="3240210"/>
                    <a:pt x="3955688" y="3135742"/>
                    <a:pt x="3955688" y="3005822"/>
                  </a:cubicBezTo>
                  <a:lnTo>
                    <a:pt x="3955688" y="234388"/>
                  </a:lnTo>
                  <a:cubicBezTo>
                    <a:pt x="3955688" y="104468"/>
                    <a:pt x="3855036" y="0"/>
                    <a:pt x="3729913" y="0"/>
                  </a:cubicBezTo>
                  <a:close/>
                  <a:moveTo>
                    <a:pt x="3524134" y="2754909"/>
                  </a:moveTo>
                  <a:cubicBezTo>
                    <a:pt x="3524134" y="2816735"/>
                    <a:pt x="3468142" y="2866500"/>
                    <a:pt x="3398629" y="2866500"/>
                  </a:cubicBezTo>
                  <a:lnTo>
                    <a:pt x="3344828" y="2866500"/>
                  </a:lnTo>
                  <a:cubicBezTo>
                    <a:pt x="3275314" y="2866500"/>
                    <a:pt x="3219323" y="2816735"/>
                    <a:pt x="3219323" y="2754909"/>
                  </a:cubicBezTo>
                  <a:lnTo>
                    <a:pt x="3219323" y="1434817"/>
                  </a:lnTo>
                  <a:cubicBezTo>
                    <a:pt x="3219323" y="1372896"/>
                    <a:pt x="3275314" y="1323132"/>
                    <a:pt x="3344828" y="1323132"/>
                  </a:cubicBezTo>
                  <a:lnTo>
                    <a:pt x="3398629" y="1323132"/>
                  </a:lnTo>
                  <a:cubicBezTo>
                    <a:pt x="3468142" y="1323132"/>
                    <a:pt x="3524134" y="1372896"/>
                    <a:pt x="3524134" y="1434817"/>
                  </a:cubicBezTo>
                  <a:close/>
                  <a:moveTo>
                    <a:pt x="4961155" y="0"/>
                  </a:moveTo>
                  <a:lnTo>
                    <a:pt x="4170798" y="0"/>
                  </a:lnTo>
                  <a:lnTo>
                    <a:pt x="4170798" y="3240210"/>
                  </a:lnTo>
                  <a:lnTo>
                    <a:pt x="4588545" y="3240210"/>
                  </a:lnTo>
                  <a:lnTo>
                    <a:pt x="4588545" y="2306458"/>
                  </a:lnTo>
                  <a:lnTo>
                    <a:pt x="5049237" y="2306458"/>
                  </a:lnTo>
                  <a:cubicBezTo>
                    <a:pt x="5209594" y="2306458"/>
                    <a:pt x="5338717" y="2206834"/>
                    <a:pt x="5338717" y="2082992"/>
                  </a:cubicBezTo>
                  <a:lnTo>
                    <a:pt x="5338717" y="292035"/>
                  </a:lnTo>
                  <a:cubicBezTo>
                    <a:pt x="5339288" y="130205"/>
                    <a:pt x="5170647" y="0"/>
                    <a:pt x="4961155" y="0"/>
                  </a:cubicBezTo>
                  <a:close/>
                  <a:moveTo>
                    <a:pt x="4923065" y="1816504"/>
                  </a:moveTo>
                  <a:cubicBezTo>
                    <a:pt x="4923065" y="1878520"/>
                    <a:pt x="4883833" y="1928475"/>
                    <a:pt x="4835174" y="1928475"/>
                  </a:cubicBezTo>
                  <a:lnTo>
                    <a:pt x="4589116" y="1928475"/>
                  </a:lnTo>
                  <a:lnTo>
                    <a:pt x="4589116" y="1329590"/>
                  </a:lnTo>
                  <a:lnTo>
                    <a:pt x="4835841" y="1329590"/>
                  </a:lnTo>
                  <a:cubicBezTo>
                    <a:pt x="4884500" y="1329590"/>
                    <a:pt x="4923732" y="1379544"/>
                    <a:pt x="4923732" y="1441560"/>
                  </a:cubicBezTo>
                  <a:close/>
                  <a:moveTo>
                    <a:pt x="8421107" y="1304517"/>
                  </a:moveTo>
                  <a:lnTo>
                    <a:pt x="8619554" y="1304517"/>
                  </a:lnTo>
                  <a:cubicBezTo>
                    <a:pt x="8720319" y="1304517"/>
                    <a:pt x="8802002" y="1385983"/>
                    <a:pt x="8802002" y="1486481"/>
                  </a:cubicBezTo>
                  <a:lnTo>
                    <a:pt x="8802002" y="3241919"/>
                  </a:lnTo>
                  <a:lnTo>
                    <a:pt x="9201942" y="3241919"/>
                  </a:lnTo>
                  <a:lnTo>
                    <a:pt x="9201942" y="1486481"/>
                  </a:lnTo>
                  <a:cubicBezTo>
                    <a:pt x="9201942" y="1385983"/>
                    <a:pt x="9283625" y="1304517"/>
                    <a:pt x="9384391" y="1304517"/>
                  </a:cubicBezTo>
                  <a:lnTo>
                    <a:pt x="9573314" y="1304517"/>
                  </a:lnTo>
                  <a:lnTo>
                    <a:pt x="9573314" y="3419"/>
                  </a:lnTo>
                  <a:lnTo>
                    <a:pt x="8421107" y="3419"/>
                  </a:lnTo>
                  <a:close/>
                </a:path>
              </a:pathLst>
            </a:cu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reflection stA="25000" endPos="60000" fadeDir="5400012"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1" name="Google Shape;221;p15"/>
            <p:cNvSpPr/>
            <p:nvPr/>
          </p:nvSpPr>
          <p:spPr>
            <a:xfrm>
              <a:off x="7125107" y="2898232"/>
              <a:ext cx="191700" cy="191700"/>
            </a:xfrm>
            <a:prstGeom prst="rect">
              <a:avLst/>
            </a:pr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5"/>
          <p:cNvSpPr txBox="1">
            <a:spLocks noGrp="1"/>
          </p:cNvSpPr>
          <p:nvPr>
            <p:ph type="ctrTitle"/>
          </p:nvPr>
        </p:nvSpPr>
        <p:spPr>
          <a:xfrm>
            <a:off x="685800" y="3456400"/>
            <a:ext cx="7772400" cy="607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LGBTQ+ History Trivia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1329306" y="853572"/>
            <a:ext cx="6985320" cy="2263012"/>
          </a:xfrm>
          <a:prstGeom prst="rect">
            <a:avLst/>
          </a:prstGeom>
        </p:spPr>
        <p:txBody>
          <a:bodyPr spcFirstLastPara="1" wrap="square" lIns="0" tIns="0" rIns="0" bIns="0" anchor="ctr" anchorCtr="0">
            <a:noAutofit/>
          </a:bodyPr>
          <a:lstStyle/>
          <a:p>
            <a:r>
              <a:rPr lang="en-US" sz="2400" dirty="0"/>
              <a:t>Tired of being harassed by police at the all-night diner in Compton, California, transgender women fought back in 1966 at this uprising. </a:t>
            </a:r>
          </a:p>
        </p:txBody>
      </p:sp>
      <p:sp>
        <p:nvSpPr>
          <p:cNvPr id="320" name="Google Shape;320;p2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$600</a:t>
            </a:r>
            <a:endParaRPr dirty="0">
              <a:solidFill>
                <a:srgbClr val="FFC319"/>
              </a:solidFill>
            </a:endParaRPr>
          </a:p>
        </p:txBody>
      </p:sp>
      <p:pic>
        <p:nvPicPr>
          <p:cNvPr id="3" name="Picture 2" descr="A vintage photo of a group of people posing for the camera&#10;&#10;Description automatically generated">
            <a:extLst>
              <a:ext uri="{FF2B5EF4-FFF2-40B4-BE49-F238E27FC236}">
                <a16:creationId xmlns:a16="http://schemas.microsoft.com/office/drawing/2014/main" id="{A4A6C9A2-6303-1C4F-BD8F-52ACBD875A6F}"/>
              </a:ext>
            </a:extLst>
          </p:cNvPr>
          <p:cNvPicPr>
            <a:picLocks noChangeAspect="1"/>
          </p:cNvPicPr>
          <p:nvPr/>
        </p:nvPicPr>
        <p:blipFill>
          <a:blip r:embed="rId3"/>
          <a:stretch>
            <a:fillRect/>
          </a:stretch>
        </p:blipFill>
        <p:spPr>
          <a:xfrm>
            <a:off x="3359551" y="2890436"/>
            <a:ext cx="2530997" cy="1265499"/>
          </a:xfrm>
          <a:prstGeom prst="rect">
            <a:avLst/>
          </a:prstGeom>
        </p:spPr>
      </p:pic>
      <p:sp>
        <p:nvSpPr>
          <p:cNvPr id="5" name="TextBox 4">
            <a:extLst>
              <a:ext uri="{FF2B5EF4-FFF2-40B4-BE49-F238E27FC236}">
                <a16:creationId xmlns:a16="http://schemas.microsoft.com/office/drawing/2014/main" id="{7E1504A1-6ECA-C243-80FE-B055C0CE215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1262342" y="1104379"/>
            <a:ext cx="6632316" cy="3069800"/>
          </a:xfrm>
          <a:prstGeom prst="rect">
            <a:avLst/>
          </a:prstGeom>
        </p:spPr>
        <p:txBody>
          <a:bodyPr spcFirstLastPara="1" wrap="square" lIns="0" tIns="0" rIns="0" bIns="0" anchor="ctr" anchorCtr="0">
            <a:noAutofit/>
          </a:bodyPr>
          <a:lstStyle/>
          <a:p>
            <a:pPr lvl="0"/>
            <a:r>
              <a:rPr lang="en-US" sz="2400" dirty="0"/>
              <a:t>Transgender folks, tired of being harassed by police, started an uprising in a downtown LA 24-hour doughnut shop in May 1959 by throwing doughnuts, coffee, and paper plates at the officers. </a:t>
            </a:r>
            <a:endParaRPr sz="2400" dirty="0"/>
          </a:p>
        </p:txBody>
      </p:sp>
      <p:sp>
        <p:nvSpPr>
          <p:cNvPr id="326" name="Google Shape;326;p2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$800</a:t>
            </a:r>
            <a:endParaRPr dirty="0">
              <a:solidFill>
                <a:srgbClr val="FFC319"/>
              </a:solidFill>
            </a:endParaRPr>
          </a:p>
        </p:txBody>
      </p:sp>
      <p:sp>
        <p:nvSpPr>
          <p:cNvPr id="4" name="TextBox 3">
            <a:extLst>
              <a:ext uri="{FF2B5EF4-FFF2-40B4-BE49-F238E27FC236}">
                <a16:creationId xmlns:a16="http://schemas.microsoft.com/office/drawing/2014/main" id="{353DF455-314D-1648-A4DB-B588CD5E0BC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1032075" y="1084625"/>
            <a:ext cx="5902125" cy="3069800"/>
          </a:xfrm>
          <a:prstGeom prst="rect">
            <a:avLst/>
          </a:prstGeom>
        </p:spPr>
        <p:txBody>
          <a:bodyPr spcFirstLastPara="1" wrap="square" lIns="0" tIns="0" rIns="0" bIns="0" anchor="ctr" anchorCtr="0">
            <a:noAutofit/>
          </a:bodyPr>
          <a:lstStyle/>
          <a:p>
            <a:pPr lvl="0"/>
            <a:r>
              <a:rPr lang="en-US" sz="2400" dirty="0"/>
              <a:t>This direct-action activist group, was founded in the LGBT Community Center in New York City to bring attention to HIV/AIDS – related issues using civil disobedience.</a:t>
            </a:r>
            <a:endParaRPr sz="2400" dirty="0"/>
          </a:p>
        </p:txBody>
      </p:sp>
      <p:sp>
        <p:nvSpPr>
          <p:cNvPr id="332" name="Google Shape;332;p2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$1000</a:t>
            </a:r>
            <a:endParaRPr dirty="0">
              <a:solidFill>
                <a:srgbClr val="FFC319"/>
              </a:solidFill>
            </a:endParaRPr>
          </a:p>
        </p:txBody>
      </p:sp>
      <p:pic>
        <p:nvPicPr>
          <p:cNvPr id="4" name="Picture 3" descr="A picture containing drawing, table&#10;&#10;Description automatically generated">
            <a:extLst>
              <a:ext uri="{FF2B5EF4-FFF2-40B4-BE49-F238E27FC236}">
                <a16:creationId xmlns:a16="http://schemas.microsoft.com/office/drawing/2014/main" id="{D5EEB847-0B09-7B4E-92D5-5D971ADFB1A0}"/>
              </a:ext>
            </a:extLst>
          </p:cNvPr>
          <p:cNvPicPr>
            <a:picLocks noChangeAspect="1"/>
          </p:cNvPicPr>
          <p:nvPr/>
        </p:nvPicPr>
        <p:blipFill>
          <a:blip r:embed="rId3"/>
          <a:stretch>
            <a:fillRect/>
          </a:stretch>
        </p:blipFill>
        <p:spPr>
          <a:xfrm>
            <a:off x="7101390" y="1516605"/>
            <a:ext cx="1406002" cy="2093720"/>
          </a:xfrm>
          <a:prstGeom prst="rect">
            <a:avLst/>
          </a:prstGeom>
        </p:spPr>
      </p:pic>
      <p:sp>
        <p:nvSpPr>
          <p:cNvPr id="5" name="TextBox 4">
            <a:extLst>
              <a:ext uri="{FF2B5EF4-FFF2-40B4-BE49-F238E27FC236}">
                <a16:creationId xmlns:a16="http://schemas.microsoft.com/office/drawing/2014/main" id="{2F67D4E9-99EA-5A45-B883-E10DCC01990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1701467" y="986461"/>
            <a:ext cx="5741065" cy="3170577"/>
          </a:xfrm>
          <a:prstGeom prst="rect">
            <a:avLst/>
          </a:prstGeom>
        </p:spPr>
        <p:txBody>
          <a:bodyPr spcFirstLastPara="1" wrap="square" lIns="0" tIns="0" rIns="0" bIns="0" anchor="ctr" anchorCtr="0">
            <a:noAutofit/>
          </a:bodyPr>
          <a:lstStyle/>
          <a:p>
            <a:r>
              <a:rPr lang="en-US" sz="2400" dirty="0"/>
              <a:t>In 2015, the Supreme Court of the United States voted that the constitution allows same-sex couples to do this.</a:t>
            </a:r>
          </a:p>
        </p:txBody>
      </p:sp>
      <p:sp>
        <p:nvSpPr>
          <p:cNvPr id="338" name="Google Shape;338;p2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dirty="0"/>
              <a:t>Legal wins</a:t>
            </a:r>
            <a:r>
              <a:rPr lang="en" dirty="0"/>
              <a:t>· </a:t>
            </a:r>
            <a:r>
              <a:rPr lang="en" dirty="0">
                <a:solidFill>
                  <a:srgbClr val="FFC319"/>
                </a:solidFill>
              </a:rPr>
              <a:t>$200</a:t>
            </a:r>
            <a:endParaRPr dirty="0">
              <a:solidFill>
                <a:srgbClr val="FFC319"/>
              </a:solidFill>
            </a:endParaRPr>
          </a:p>
        </p:txBody>
      </p:sp>
      <p:sp>
        <p:nvSpPr>
          <p:cNvPr id="4" name="TextBox 3">
            <a:extLst>
              <a:ext uri="{FF2B5EF4-FFF2-40B4-BE49-F238E27FC236}">
                <a16:creationId xmlns:a16="http://schemas.microsoft.com/office/drawing/2014/main" id="{339510BF-CE9C-BD4F-9FF6-F13847DDBB12}"/>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xfrm>
            <a:off x="1470110" y="809012"/>
            <a:ext cx="6203779" cy="3525475"/>
          </a:xfrm>
          <a:prstGeom prst="rect">
            <a:avLst/>
          </a:prstGeom>
        </p:spPr>
        <p:txBody>
          <a:bodyPr spcFirstLastPara="1" wrap="square" lIns="0" tIns="0" rIns="0" bIns="0" anchor="ctr" anchorCtr="0">
            <a:noAutofit/>
          </a:bodyPr>
          <a:lstStyle/>
          <a:p>
            <a:r>
              <a:rPr lang="en-US" sz="2400" dirty="0"/>
              <a:t>The board of the American Psychiatric Association removed this diagnosis for same sex attraction from its official list of psychiatric disorders, the DSM-II in 1973. </a:t>
            </a:r>
          </a:p>
        </p:txBody>
      </p:sp>
      <p:sp>
        <p:nvSpPr>
          <p:cNvPr id="344" name="Google Shape;344;p2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 </a:t>
            </a:r>
            <a:r>
              <a:rPr lang="en" dirty="0"/>
              <a:t>· </a:t>
            </a:r>
            <a:r>
              <a:rPr lang="en" dirty="0">
                <a:solidFill>
                  <a:srgbClr val="FFC319"/>
                </a:solidFill>
              </a:rPr>
              <a:t>$400</a:t>
            </a:r>
            <a:endParaRPr dirty="0">
              <a:solidFill>
                <a:srgbClr val="FFC319"/>
              </a:solidFill>
            </a:endParaRPr>
          </a:p>
        </p:txBody>
      </p:sp>
      <p:sp>
        <p:nvSpPr>
          <p:cNvPr id="4" name="TextBox 3">
            <a:extLst>
              <a:ext uri="{FF2B5EF4-FFF2-40B4-BE49-F238E27FC236}">
                <a16:creationId xmlns:a16="http://schemas.microsoft.com/office/drawing/2014/main" id="{13E94F84-19F6-3443-9688-4B76CDA15FA7}"/>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579933" y="1036850"/>
            <a:ext cx="5984133" cy="3069800"/>
          </a:xfrm>
          <a:prstGeom prst="rect">
            <a:avLst/>
          </a:prstGeom>
        </p:spPr>
        <p:txBody>
          <a:bodyPr spcFirstLastPara="1" wrap="square" lIns="0" tIns="0" rIns="0" bIns="0" anchor="ctr" anchorCtr="0">
            <a:noAutofit/>
          </a:bodyPr>
          <a:lstStyle/>
          <a:p>
            <a:pPr lvl="0"/>
            <a:r>
              <a:rPr lang="en-US" sz="2400" dirty="0"/>
              <a:t>The Supreme Court of the United States decided the LGBTQ+ people are protected in the workplace in this year.</a:t>
            </a:r>
            <a:endParaRPr sz="2400" dirty="0"/>
          </a:p>
        </p:txBody>
      </p:sp>
      <p:sp>
        <p:nvSpPr>
          <p:cNvPr id="350" name="Google Shape;350;p3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 </a:t>
            </a:r>
            <a:r>
              <a:rPr lang="en" dirty="0"/>
              <a:t>· </a:t>
            </a:r>
            <a:r>
              <a:rPr lang="en" dirty="0">
                <a:solidFill>
                  <a:srgbClr val="FFC319"/>
                </a:solidFill>
              </a:rPr>
              <a:t>$600</a:t>
            </a:r>
            <a:endParaRPr dirty="0">
              <a:solidFill>
                <a:srgbClr val="FFC319"/>
              </a:solidFill>
            </a:endParaRPr>
          </a:p>
        </p:txBody>
      </p:sp>
      <p:sp>
        <p:nvSpPr>
          <p:cNvPr id="4" name="TextBox 3">
            <a:extLst>
              <a:ext uri="{FF2B5EF4-FFF2-40B4-BE49-F238E27FC236}">
                <a16:creationId xmlns:a16="http://schemas.microsoft.com/office/drawing/2014/main" id="{CCC08227-4E34-A246-83EC-443D26F4E752}"/>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2008196" y="1036850"/>
            <a:ext cx="5127607" cy="3069800"/>
          </a:xfrm>
          <a:prstGeom prst="rect">
            <a:avLst/>
          </a:prstGeom>
        </p:spPr>
        <p:txBody>
          <a:bodyPr spcFirstLastPara="1" wrap="square" lIns="0" tIns="0" rIns="0" bIns="0" anchor="ctr" anchorCtr="0">
            <a:noAutofit/>
          </a:bodyPr>
          <a:lstStyle/>
          <a:p>
            <a:pPr lvl="0"/>
            <a:r>
              <a:rPr lang="en-US" sz="2400" dirty="0"/>
              <a:t>It was illegal to have consensual same-sex sexual relations in New Mexico until this decade. </a:t>
            </a:r>
            <a:endParaRPr sz="2400" dirty="0"/>
          </a:p>
        </p:txBody>
      </p:sp>
      <p:sp>
        <p:nvSpPr>
          <p:cNvPr id="356" name="Google Shape;356;p3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a:t>
            </a:r>
            <a:r>
              <a:rPr lang="en" dirty="0"/>
              <a:t> · </a:t>
            </a:r>
            <a:r>
              <a:rPr lang="en" dirty="0">
                <a:solidFill>
                  <a:srgbClr val="FFC319"/>
                </a:solidFill>
              </a:rPr>
              <a:t>$800</a:t>
            </a:r>
            <a:endParaRPr dirty="0">
              <a:solidFill>
                <a:srgbClr val="FFC319"/>
              </a:solidFill>
            </a:endParaRPr>
          </a:p>
        </p:txBody>
      </p:sp>
      <p:sp>
        <p:nvSpPr>
          <p:cNvPr id="4" name="TextBox 3">
            <a:extLst>
              <a:ext uri="{FF2B5EF4-FFF2-40B4-BE49-F238E27FC236}">
                <a16:creationId xmlns:a16="http://schemas.microsoft.com/office/drawing/2014/main" id="{6EB31EE4-BEDD-284C-8181-5C5C82FC3ED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293077" y="1167456"/>
            <a:ext cx="6557846" cy="2808587"/>
          </a:xfrm>
          <a:prstGeom prst="rect">
            <a:avLst/>
          </a:prstGeom>
        </p:spPr>
        <p:txBody>
          <a:bodyPr spcFirstLastPara="1" wrap="square" lIns="0" tIns="0" rIns="0" bIns="0" anchor="ctr" anchorCtr="0">
            <a:noAutofit/>
          </a:bodyPr>
          <a:lstStyle/>
          <a:p>
            <a:r>
              <a:rPr lang="en-US" sz="2400" dirty="0"/>
              <a:t>This US military policy officially ended in 2011. It allowed LGB people to serve openly in the military, but it did not lift regulations barring many transgender people from serving.</a:t>
            </a:r>
          </a:p>
        </p:txBody>
      </p:sp>
      <p:sp>
        <p:nvSpPr>
          <p:cNvPr id="362" name="Google Shape;362;p3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 </a:t>
            </a:r>
            <a:r>
              <a:rPr lang="en" dirty="0"/>
              <a:t>· </a:t>
            </a:r>
            <a:r>
              <a:rPr lang="en" dirty="0">
                <a:solidFill>
                  <a:srgbClr val="FFC319"/>
                </a:solidFill>
              </a:rPr>
              <a:t>$1000</a:t>
            </a:r>
            <a:endParaRPr dirty="0">
              <a:solidFill>
                <a:srgbClr val="FFC319"/>
              </a:solidFill>
            </a:endParaRPr>
          </a:p>
        </p:txBody>
      </p:sp>
      <p:sp>
        <p:nvSpPr>
          <p:cNvPr id="4" name="TextBox 3">
            <a:extLst>
              <a:ext uri="{FF2B5EF4-FFF2-40B4-BE49-F238E27FC236}">
                <a16:creationId xmlns:a16="http://schemas.microsoft.com/office/drawing/2014/main" id="{1D9C9942-9DA3-9041-B686-A2E303BCF19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1032075" y="1084625"/>
            <a:ext cx="4002912" cy="3070686"/>
          </a:xfrm>
          <a:prstGeom prst="rect">
            <a:avLst/>
          </a:prstGeom>
        </p:spPr>
        <p:txBody>
          <a:bodyPr spcFirstLastPara="1" wrap="square" lIns="0" tIns="0" rIns="0" bIns="0" anchor="ctr" anchorCtr="0">
            <a:noAutofit/>
          </a:bodyPr>
          <a:lstStyle/>
          <a:p>
            <a:pPr lvl="0"/>
            <a:r>
              <a:rPr lang="en-US" sz="2800" dirty="0"/>
              <a:t>This bisexual artist explored issues of gender, illness, Mexican identity, and politics.</a:t>
            </a:r>
            <a:endParaRPr sz="2800" dirty="0"/>
          </a:p>
        </p:txBody>
      </p:sp>
      <p:sp>
        <p:nvSpPr>
          <p:cNvPr id="368" name="Google Shape;368;p3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Bisexual &amp; Transgender Trailblazers· </a:t>
            </a:r>
            <a:r>
              <a:rPr lang="en" dirty="0">
                <a:solidFill>
                  <a:srgbClr val="FFC319"/>
                </a:solidFill>
              </a:rPr>
              <a:t>$200</a:t>
            </a:r>
            <a:endParaRPr dirty="0">
              <a:solidFill>
                <a:srgbClr val="FFC319"/>
              </a:solidFill>
            </a:endParaRPr>
          </a:p>
        </p:txBody>
      </p:sp>
      <p:pic>
        <p:nvPicPr>
          <p:cNvPr id="5" name="Picture 4" descr="A picture containing person, holding, person, sitting&#10;&#10;Description automatically generated">
            <a:extLst>
              <a:ext uri="{FF2B5EF4-FFF2-40B4-BE49-F238E27FC236}">
                <a16:creationId xmlns:a16="http://schemas.microsoft.com/office/drawing/2014/main" id="{30A1D601-E149-CE4A-AC8F-F662B75E4112}"/>
              </a:ext>
            </a:extLst>
          </p:cNvPr>
          <p:cNvPicPr>
            <a:picLocks noChangeAspect="1"/>
          </p:cNvPicPr>
          <p:nvPr/>
        </p:nvPicPr>
        <p:blipFill>
          <a:blip r:embed="rId3"/>
          <a:stretch>
            <a:fillRect/>
          </a:stretch>
        </p:blipFill>
        <p:spPr>
          <a:xfrm>
            <a:off x="5301205" y="1084625"/>
            <a:ext cx="3118332" cy="3126348"/>
          </a:xfrm>
          <a:prstGeom prst="rect">
            <a:avLst/>
          </a:prstGeom>
        </p:spPr>
      </p:pic>
      <p:sp>
        <p:nvSpPr>
          <p:cNvPr id="6" name="TextBox 5">
            <a:extLst>
              <a:ext uri="{FF2B5EF4-FFF2-40B4-BE49-F238E27FC236}">
                <a16:creationId xmlns:a16="http://schemas.microsoft.com/office/drawing/2014/main" id="{A5D9479B-EFB6-8349-943E-AD4622EFBF87}"/>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xfrm>
            <a:off x="1032075" y="966325"/>
            <a:ext cx="4732117" cy="3281584"/>
          </a:xfrm>
          <a:prstGeom prst="rect">
            <a:avLst/>
          </a:prstGeom>
        </p:spPr>
        <p:txBody>
          <a:bodyPr spcFirstLastPara="1" wrap="square" lIns="0" tIns="0" rIns="0" bIns="0" anchor="ctr" anchorCtr="0">
            <a:noAutofit/>
          </a:bodyPr>
          <a:lstStyle/>
          <a:p>
            <a:pPr lvl="0"/>
            <a:r>
              <a:rPr lang="en-US" sz="2400" dirty="0"/>
              <a:t>This Danish author wrote </a:t>
            </a:r>
            <a:br>
              <a:rPr lang="en-US" sz="2400" dirty="0"/>
            </a:br>
            <a:r>
              <a:rPr lang="en-US" sz="2400" dirty="0"/>
              <a:t>"The Emperor's New Clothes", </a:t>
            </a:r>
            <a:br>
              <a:rPr lang="en-US" sz="2400" dirty="0"/>
            </a:br>
            <a:r>
              <a:rPr lang="en-US" sz="2400" dirty="0"/>
              <a:t>"The Little Mermaid", </a:t>
            </a:r>
            <a:br>
              <a:rPr lang="en-US" sz="2400" dirty="0"/>
            </a:br>
            <a:r>
              <a:rPr lang="en-US" sz="2400" dirty="0"/>
              <a:t>"The Snow Queen", </a:t>
            </a:r>
            <a:br>
              <a:rPr lang="en-US" sz="2400" dirty="0"/>
            </a:br>
            <a:r>
              <a:rPr lang="en-US" sz="2400" dirty="0"/>
              <a:t>"The Ugly Duckling", and many other children's stories was also bisexual.</a:t>
            </a:r>
            <a:endParaRPr sz="2400" dirty="0"/>
          </a:p>
        </p:txBody>
      </p:sp>
      <p:sp>
        <p:nvSpPr>
          <p:cNvPr id="374" name="Google Shape;374;p3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 dirty="0"/>
              <a:t>Bisexual &amp; Transgender Trailblazers · </a:t>
            </a:r>
            <a:r>
              <a:rPr lang="en" dirty="0">
                <a:solidFill>
                  <a:srgbClr val="FFC319"/>
                </a:solidFill>
              </a:rPr>
              <a:t>$400</a:t>
            </a:r>
            <a:endParaRPr dirty="0">
              <a:solidFill>
                <a:srgbClr val="FFC319"/>
              </a:solidFill>
            </a:endParaRPr>
          </a:p>
        </p:txBody>
      </p:sp>
      <p:pic>
        <p:nvPicPr>
          <p:cNvPr id="3" name="Picture 2" descr="A person wearing a suit and tie&#10;&#10;Description automatically generated">
            <a:extLst>
              <a:ext uri="{FF2B5EF4-FFF2-40B4-BE49-F238E27FC236}">
                <a16:creationId xmlns:a16="http://schemas.microsoft.com/office/drawing/2014/main" id="{E746049B-0731-704A-9F62-93005395D0A3}"/>
              </a:ext>
            </a:extLst>
          </p:cNvPr>
          <p:cNvPicPr>
            <a:picLocks noChangeAspect="1"/>
          </p:cNvPicPr>
          <p:nvPr/>
        </p:nvPicPr>
        <p:blipFill>
          <a:blip r:embed="rId3"/>
          <a:stretch>
            <a:fillRect/>
          </a:stretch>
        </p:blipFill>
        <p:spPr>
          <a:xfrm>
            <a:off x="6140805" y="1229949"/>
            <a:ext cx="2093292" cy="2683601"/>
          </a:xfrm>
          <a:prstGeom prst="rect">
            <a:avLst/>
          </a:prstGeom>
        </p:spPr>
      </p:pic>
      <p:sp>
        <p:nvSpPr>
          <p:cNvPr id="5" name="TextBox 4">
            <a:extLst>
              <a:ext uri="{FF2B5EF4-FFF2-40B4-BE49-F238E27FC236}">
                <a16:creationId xmlns:a16="http://schemas.microsoft.com/office/drawing/2014/main" id="{92D5C9EE-9FD8-CE40-BF71-75057C03524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731663" y="7484"/>
            <a:ext cx="7752600" cy="48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Panel</a:t>
            </a:r>
            <a:endParaRPr dirty="0"/>
          </a:p>
        </p:txBody>
      </p:sp>
      <p:sp>
        <p:nvSpPr>
          <p:cNvPr id="237" name="Google Shape;237;p17"/>
          <p:cNvSpPr txBox="1"/>
          <p:nvPr/>
        </p:nvSpPr>
        <p:spPr>
          <a:xfrm>
            <a:off x="572712"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G</a:t>
            </a:r>
            <a:r>
              <a:rPr lang="en" dirty="0">
                <a:solidFill>
                  <a:schemeClr val="lt1"/>
                </a:solidFill>
                <a:latin typeface="Bebas Neue"/>
                <a:ea typeface="Bebas Neue"/>
                <a:cs typeface="Bebas Neue"/>
                <a:sym typeface="Bebas Neue"/>
              </a:rPr>
              <a:t>ay &amp; lesbian trailblazers</a:t>
            </a:r>
          </a:p>
        </p:txBody>
      </p:sp>
      <p:sp>
        <p:nvSpPr>
          <p:cNvPr id="238" name="Google Shape;238;p17"/>
          <p:cNvSpPr txBox="1"/>
          <p:nvPr/>
        </p:nvSpPr>
        <p:spPr>
          <a:xfrm>
            <a:off x="191780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LGBTQ+ activism &amp; Action</a:t>
            </a:r>
            <a:endParaRPr dirty="0">
              <a:solidFill>
                <a:schemeClr val="lt1"/>
              </a:solidFill>
              <a:latin typeface="Bebas Neue"/>
              <a:ea typeface="Bebas Neue"/>
              <a:cs typeface="Bebas Neue"/>
              <a:sym typeface="Bebas Neue"/>
            </a:endParaRPr>
          </a:p>
        </p:txBody>
      </p:sp>
      <p:sp>
        <p:nvSpPr>
          <p:cNvPr id="239" name="Google Shape;239;p17"/>
          <p:cNvSpPr txBox="1"/>
          <p:nvPr/>
        </p:nvSpPr>
        <p:spPr>
          <a:xfrm>
            <a:off x="3262888"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Legal wins</a:t>
            </a:r>
            <a:endParaRPr dirty="0">
              <a:solidFill>
                <a:schemeClr val="lt1"/>
              </a:solidFill>
              <a:latin typeface="Bebas Neue"/>
              <a:ea typeface="Bebas Neue"/>
              <a:cs typeface="Bebas Neue"/>
              <a:sym typeface="Bebas Neue"/>
            </a:endParaRPr>
          </a:p>
        </p:txBody>
      </p:sp>
      <p:sp>
        <p:nvSpPr>
          <p:cNvPr id="240" name="Google Shape;240;p17"/>
          <p:cNvSpPr txBox="1"/>
          <p:nvPr/>
        </p:nvSpPr>
        <p:spPr>
          <a:xfrm>
            <a:off x="4607963"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Bisexual &amp; Transgender Trailblazers</a:t>
            </a:r>
            <a:endParaRPr dirty="0">
              <a:solidFill>
                <a:schemeClr val="lt1"/>
              </a:solidFill>
              <a:latin typeface="Bebas Neue"/>
              <a:ea typeface="Bebas Neue"/>
              <a:cs typeface="Bebas Neue"/>
              <a:sym typeface="Bebas Neue"/>
            </a:endParaRPr>
          </a:p>
        </p:txBody>
      </p:sp>
      <p:sp>
        <p:nvSpPr>
          <p:cNvPr id="241" name="Google Shape;241;p17"/>
          <p:cNvSpPr txBox="1"/>
          <p:nvPr/>
        </p:nvSpPr>
        <p:spPr>
          <a:xfrm>
            <a:off x="595305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Representation</a:t>
            </a:r>
            <a:endParaRPr dirty="0">
              <a:solidFill>
                <a:schemeClr val="lt1"/>
              </a:solidFill>
              <a:latin typeface="Bebas Neue"/>
              <a:ea typeface="Bebas Neue"/>
              <a:cs typeface="Bebas Neue"/>
              <a:sym typeface="Bebas Neue"/>
            </a:endParaRPr>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0" name="Google Shape;260;p17">
            <a:hlinkClick r:id="rId20"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1" name="Google Shape;261;p17">
            <a:hlinkClick r:id="rId21"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3" name="Google Shape;263;p17">
            <a:hlinkClick r:id="rId23"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4" name="Google Shape;264;p17">
            <a:hlinkClick r:id="rId24"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5" name="Google Shape;265;p17">
            <a:hlinkClick r:id="rId25"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6" name="Google Shape;266;p17">
            <a:hlinkClick r:id="rId26"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7" name="Google Shape;267;p17">
            <a:hlinkClick r:id="rId27"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xfrm>
            <a:off x="1032075" y="966325"/>
            <a:ext cx="5183530" cy="3188100"/>
          </a:xfrm>
          <a:prstGeom prst="rect">
            <a:avLst/>
          </a:prstGeom>
        </p:spPr>
        <p:txBody>
          <a:bodyPr spcFirstLastPara="1" wrap="square" lIns="0" tIns="0" rIns="0" bIns="0" anchor="ctr" anchorCtr="0">
            <a:noAutofit/>
          </a:bodyPr>
          <a:lstStyle/>
          <a:p>
            <a:pPr lvl="0"/>
            <a:r>
              <a:rPr lang="en-US" dirty="0" err="1"/>
              <a:t>Kyrsten</a:t>
            </a:r>
            <a:r>
              <a:rPr lang="en-US" dirty="0"/>
              <a:t> </a:t>
            </a:r>
            <a:r>
              <a:rPr lang="en-US" dirty="0" err="1"/>
              <a:t>Sinema</a:t>
            </a:r>
            <a:r>
              <a:rPr lang="en-US" dirty="0"/>
              <a:t> became the first openly bisexual person elected to US congress in 2012 from this state.</a:t>
            </a:r>
            <a:endParaRPr dirty="0"/>
          </a:p>
        </p:txBody>
      </p:sp>
      <p:sp>
        <p:nvSpPr>
          <p:cNvPr id="380" name="Google Shape;380;p3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 dirty="0"/>
              <a:t>Bisexual &amp; Transgender Trailblazers · </a:t>
            </a:r>
            <a:r>
              <a:rPr lang="en" dirty="0">
                <a:solidFill>
                  <a:srgbClr val="FFC319"/>
                </a:solidFill>
              </a:rPr>
              <a:t>$600</a:t>
            </a:r>
            <a:endParaRPr dirty="0">
              <a:solidFill>
                <a:srgbClr val="FFC319"/>
              </a:solidFill>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EEFECC98-6AB4-3A4C-8CDB-1EB779BD5BA9}"/>
              </a:ext>
            </a:extLst>
          </p:cNvPr>
          <p:cNvPicPr>
            <a:picLocks noChangeAspect="1"/>
          </p:cNvPicPr>
          <p:nvPr/>
        </p:nvPicPr>
        <p:blipFill>
          <a:blip r:embed="rId3"/>
          <a:stretch>
            <a:fillRect/>
          </a:stretch>
        </p:blipFill>
        <p:spPr>
          <a:xfrm>
            <a:off x="6458673" y="1748851"/>
            <a:ext cx="1741347" cy="1741347"/>
          </a:xfrm>
          <a:prstGeom prst="rect">
            <a:avLst/>
          </a:prstGeom>
        </p:spPr>
      </p:pic>
      <p:sp>
        <p:nvSpPr>
          <p:cNvPr id="5" name="TextBox 4">
            <a:extLst>
              <a:ext uri="{FF2B5EF4-FFF2-40B4-BE49-F238E27FC236}">
                <a16:creationId xmlns:a16="http://schemas.microsoft.com/office/drawing/2014/main" id="{5549CB86-B33E-8544-B708-76CF04831AC7}"/>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xfrm>
            <a:off x="4039564" y="1084625"/>
            <a:ext cx="4065785" cy="2911194"/>
          </a:xfrm>
          <a:prstGeom prst="rect">
            <a:avLst/>
          </a:prstGeom>
        </p:spPr>
        <p:txBody>
          <a:bodyPr spcFirstLastPara="1" wrap="square" lIns="0" tIns="0" rIns="0" bIns="0" anchor="ctr" anchorCtr="0">
            <a:noAutofit/>
          </a:bodyPr>
          <a:lstStyle/>
          <a:p>
            <a:r>
              <a:rPr lang="en-US" sz="2400" dirty="0"/>
              <a:t>These pioneering transgender activists who worked on behalf of homeless LGBTQ youth and those affected by HIV/AIDS. They were two key figures in the Stonewall Uprising.</a:t>
            </a:r>
          </a:p>
        </p:txBody>
      </p:sp>
      <p:sp>
        <p:nvSpPr>
          <p:cNvPr id="386" name="Google Shape;386;p3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$800</a:t>
            </a:r>
            <a:endParaRPr>
              <a:solidFill>
                <a:srgbClr val="FFC319"/>
              </a:solidFill>
            </a:endParaRPr>
          </a:p>
        </p:txBody>
      </p:sp>
      <p:pic>
        <p:nvPicPr>
          <p:cNvPr id="3" name="Picture 2" descr="A group of people walking down the street&#10;&#10;Description automatically generated">
            <a:extLst>
              <a:ext uri="{FF2B5EF4-FFF2-40B4-BE49-F238E27FC236}">
                <a16:creationId xmlns:a16="http://schemas.microsoft.com/office/drawing/2014/main" id="{5648D9FE-CB14-844D-8932-DD5075BAD9CA}"/>
              </a:ext>
            </a:extLst>
          </p:cNvPr>
          <p:cNvPicPr>
            <a:picLocks noChangeAspect="1"/>
          </p:cNvPicPr>
          <p:nvPr/>
        </p:nvPicPr>
        <p:blipFill>
          <a:blip r:embed="rId3"/>
          <a:stretch>
            <a:fillRect/>
          </a:stretch>
        </p:blipFill>
        <p:spPr>
          <a:xfrm>
            <a:off x="762337" y="1528925"/>
            <a:ext cx="3175000" cy="2114550"/>
          </a:xfrm>
          <a:prstGeom prst="rect">
            <a:avLst/>
          </a:prstGeom>
        </p:spPr>
      </p:pic>
      <p:sp>
        <p:nvSpPr>
          <p:cNvPr id="5" name="TextBox 4">
            <a:extLst>
              <a:ext uri="{FF2B5EF4-FFF2-40B4-BE49-F238E27FC236}">
                <a16:creationId xmlns:a16="http://schemas.microsoft.com/office/drawing/2014/main" id="{ACCE1B3A-B2A8-424C-96E0-E5378E038FDC}"/>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1032075" y="966325"/>
            <a:ext cx="5345576" cy="3188100"/>
          </a:xfrm>
          <a:prstGeom prst="rect">
            <a:avLst/>
          </a:prstGeom>
        </p:spPr>
        <p:txBody>
          <a:bodyPr spcFirstLastPara="1" wrap="square" lIns="0" tIns="0" rIns="0" bIns="0" anchor="ctr" anchorCtr="0">
            <a:noAutofit/>
          </a:bodyPr>
          <a:lstStyle/>
          <a:p>
            <a:r>
              <a:rPr lang="en-US" sz="2400" dirty="0" err="1"/>
              <a:t>We’wha</a:t>
            </a:r>
            <a:r>
              <a:rPr lang="en-US" sz="2400" dirty="0"/>
              <a:t> was an accomplished weaver, potter, and the most famous </a:t>
            </a:r>
            <a:r>
              <a:rPr lang="en-US" sz="2400" dirty="0" err="1"/>
              <a:t>Ihamana</a:t>
            </a:r>
            <a:r>
              <a:rPr lang="en-US" sz="2400" dirty="0"/>
              <a:t>, a traditional native gender role now described as mixed-gender or Two-Spirit. They were from this New Mexican Pueblo. </a:t>
            </a:r>
          </a:p>
        </p:txBody>
      </p:sp>
      <p:sp>
        <p:nvSpPr>
          <p:cNvPr id="392" name="Google Shape;392;p3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 dirty="0"/>
              <a:t>Bisexual &amp; Transgender Trailblazers · </a:t>
            </a:r>
            <a:r>
              <a:rPr lang="en" dirty="0">
                <a:solidFill>
                  <a:srgbClr val="FFC319"/>
                </a:solidFill>
              </a:rPr>
              <a:t>$1000</a:t>
            </a:r>
            <a:endParaRPr dirty="0">
              <a:solidFill>
                <a:srgbClr val="FFC319"/>
              </a:solidFill>
            </a:endParaRPr>
          </a:p>
        </p:txBody>
      </p:sp>
      <p:pic>
        <p:nvPicPr>
          <p:cNvPr id="3" name="Picture 2" descr="A person smiling for the camera&#10;&#10;Description automatically generated">
            <a:extLst>
              <a:ext uri="{FF2B5EF4-FFF2-40B4-BE49-F238E27FC236}">
                <a16:creationId xmlns:a16="http://schemas.microsoft.com/office/drawing/2014/main" id="{B0AA1107-94E4-D244-A065-85A98692DF50}"/>
              </a:ext>
            </a:extLst>
          </p:cNvPr>
          <p:cNvPicPr>
            <a:picLocks noChangeAspect="1"/>
          </p:cNvPicPr>
          <p:nvPr/>
        </p:nvPicPr>
        <p:blipFill>
          <a:blip r:embed="rId3"/>
          <a:stretch>
            <a:fillRect/>
          </a:stretch>
        </p:blipFill>
        <p:spPr>
          <a:xfrm>
            <a:off x="6585995" y="1362992"/>
            <a:ext cx="1814271" cy="2417516"/>
          </a:xfrm>
          <a:prstGeom prst="rect">
            <a:avLst/>
          </a:prstGeom>
        </p:spPr>
      </p:pic>
      <p:sp>
        <p:nvSpPr>
          <p:cNvPr id="5" name="TextBox 4">
            <a:extLst>
              <a:ext uri="{FF2B5EF4-FFF2-40B4-BE49-F238E27FC236}">
                <a16:creationId xmlns:a16="http://schemas.microsoft.com/office/drawing/2014/main" id="{2832C2F0-A037-C04B-A45F-58086748797C}"/>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038650" y="1040918"/>
            <a:ext cx="5414459" cy="3084814"/>
          </a:xfrm>
          <a:prstGeom prst="rect">
            <a:avLst/>
          </a:prstGeom>
        </p:spPr>
        <p:txBody>
          <a:bodyPr spcFirstLastPara="1" wrap="square" lIns="0" tIns="0" rIns="0" bIns="0" anchor="ctr" anchorCtr="0">
            <a:noAutofit/>
          </a:bodyPr>
          <a:lstStyle/>
          <a:p>
            <a:pPr lvl="0"/>
            <a:r>
              <a:rPr lang="en-US" sz="2800" dirty="0"/>
              <a:t>She is the first openly transgender person to be on the cover of Time magazine. She played Sophia </a:t>
            </a:r>
            <a:r>
              <a:rPr lang="en-US" sz="2800" dirty="0" err="1"/>
              <a:t>Burset</a:t>
            </a:r>
            <a:r>
              <a:rPr lang="en-US" sz="2800" dirty="0"/>
              <a:t> on </a:t>
            </a:r>
            <a:r>
              <a:rPr lang="en-US" sz="2800" i="1" dirty="0"/>
              <a:t>Orange is the New Black.</a:t>
            </a:r>
            <a:r>
              <a:rPr lang="en-US" sz="2800" dirty="0"/>
              <a:t> </a:t>
            </a:r>
            <a:endParaRPr dirty="0"/>
          </a:p>
        </p:txBody>
      </p:sp>
      <p:sp>
        <p:nvSpPr>
          <p:cNvPr id="398" name="Google Shape;398;p3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b="1" dirty="0"/>
              <a:t>Representation</a:t>
            </a:r>
            <a:r>
              <a:rPr lang="en" dirty="0"/>
              <a:t>· </a:t>
            </a:r>
            <a:r>
              <a:rPr lang="en" dirty="0">
                <a:solidFill>
                  <a:srgbClr val="FFC319"/>
                </a:solidFill>
              </a:rPr>
              <a:t>$200</a:t>
            </a:r>
            <a:endParaRPr dirty="0">
              <a:solidFill>
                <a:srgbClr val="FFC319"/>
              </a:solidFill>
            </a:endParaRPr>
          </a:p>
        </p:txBody>
      </p:sp>
      <p:pic>
        <p:nvPicPr>
          <p:cNvPr id="3" name="Picture 2" descr="A person smiling for the camera&#10;&#10;Description automatically generated">
            <a:extLst>
              <a:ext uri="{FF2B5EF4-FFF2-40B4-BE49-F238E27FC236}">
                <a16:creationId xmlns:a16="http://schemas.microsoft.com/office/drawing/2014/main" id="{B7D069BF-7F46-164E-B02E-B825CC56CA71}"/>
              </a:ext>
            </a:extLst>
          </p:cNvPr>
          <p:cNvPicPr>
            <a:picLocks noChangeAspect="1"/>
          </p:cNvPicPr>
          <p:nvPr/>
        </p:nvPicPr>
        <p:blipFill>
          <a:blip r:embed="rId3"/>
          <a:stretch>
            <a:fillRect/>
          </a:stretch>
        </p:blipFill>
        <p:spPr>
          <a:xfrm>
            <a:off x="6667018" y="1422199"/>
            <a:ext cx="1658816" cy="2108079"/>
          </a:xfrm>
          <a:prstGeom prst="rect">
            <a:avLst/>
          </a:prstGeom>
        </p:spPr>
      </p:pic>
      <p:sp>
        <p:nvSpPr>
          <p:cNvPr id="5" name="TextBox 4">
            <a:extLst>
              <a:ext uri="{FF2B5EF4-FFF2-40B4-BE49-F238E27FC236}">
                <a16:creationId xmlns:a16="http://schemas.microsoft.com/office/drawing/2014/main" id="{B1B3EE02-D7F8-8149-B184-1F648E42AE3D}"/>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lvl="0"/>
            <a:r>
              <a:rPr lang="en-US" dirty="0"/>
              <a:t>Bisexuals make up this percentage of the LGB population in the US.</a:t>
            </a:r>
            <a:endParaRPr dirty="0"/>
          </a:p>
        </p:txBody>
      </p:sp>
      <p:sp>
        <p:nvSpPr>
          <p:cNvPr id="404" name="Google Shape;404;p3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a:t>
            </a:r>
            <a:r>
              <a:rPr lang="en" dirty="0"/>
              <a:t>· </a:t>
            </a:r>
            <a:r>
              <a:rPr lang="en" dirty="0">
                <a:solidFill>
                  <a:srgbClr val="FFC319"/>
                </a:solidFill>
              </a:rPr>
              <a:t>$400</a:t>
            </a:r>
            <a:endParaRPr dirty="0">
              <a:solidFill>
                <a:srgbClr val="FFC319"/>
              </a:solidFill>
            </a:endParaRPr>
          </a:p>
        </p:txBody>
      </p:sp>
      <p:sp>
        <p:nvSpPr>
          <p:cNvPr id="4" name="TextBox 3">
            <a:extLst>
              <a:ext uri="{FF2B5EF4-FFF2-40B4-BE49-F238E27FC236}">
                <a16:creationId xmlns:a16="http://schemas.microsoft.com/office/drawing/2014/main" id="{1D963A05-764A-1840-A7A2-ED0296D4535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lvl="0"/>
            <a:r>
              <a:rPr lang="en-US" dirty="0"/>
              <a:t>3.4% of high schoolers in New Mexico identify as this.</a:t>
            </a:r>
            <a:endParaRPr dirty="0"/>
          </a:p>
        </p:txBody>
      </p:sp>
      <p:sp>
        <p:nvSpPr>
          <p:cNvPr id="410" name="Google Shape;410;p4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 </a:t>
            </a:r>
            <a:r>
              <a:rPr lang="en" dirty="0"/>
              <a:t>· </a:t>
            </a:r>
            <a:r>
              <a:rPr lang="en" dirty="0">
                <a:solidFill>
                  <a:srgbClr val="FFC319"/>
                </a:solidFill>
              </a:rPr>
              <a:t>$600</a:t>
            </a:r>
            <a:endParaRPr dirty="0">
              <a:solidFill>
                <a:srgbClr val="FFC319"/>
              </a:solidFill>
            </a:endParaRPr>
          </a:p>
        </p:txBody>
      </p:sp>
      <p:sp>
        <p:nvSpPr>
          <p:cNvPr id="4" name="TextBox 3">
            <a:extLst>
              <a:ext uri="{FF2B5EF4-FFF2-40B4-BE49-F238E27FC236}">
                <a16:creationId xmlns:a16="http://schemas.microsoft.com/office/drawing/2014/main" id="{8D4FEDB3-C20D-BB41-89EE-25F11E4AD28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r>
              <a:rPr lang="en-US" sz="2800" dirty="0"/>
              <a:t>Pedro Pablo Zamora was one of the first openly gay men who was HIV positive to be portrayed in popular media, Zamora brought international attention to HIV/AIDS and LGBTQ issues and prejudices through his appearance on this reality TV Series in 1994.</a:t>
            </a:r>
          </a:p>
        </p:txBody>
      </p:sp>
      <p:sp>
        <p:nvSpPr>
          <p:cNvPr id="416" name="Google Shape;416;p4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 </a:t>
            </a:r>
            <a:r>
              <a:rPr lang="en" dirty="0"/>
              <a:t>· </a:t>
            </a:r>
            <a:r>
              <a:rPr lang="en" dirty="0">
                <a:solidFill>
                  <a:srgbClr val="FFC319"/>
                </a:solidFill>
              </a:rPr>
              <a:t>$800</a:t>
            </a:r>
            <a:endParaRPr dirty="0">
              <a:solidFill>
                <a:srgbClr val="FFC319"/>
              </a:solidFill>
            </a:endParaRPr>
          </a:p>
        </p:txBody>
      </p:sp>
      <p:sp>
        <p:nvSpPr>
          <p:cNvPr id="4" name="TextBox 3">
            <a:extLst>
              <a:ext uri="{FF2B5EF4-FFF2-40B4-BE49-F238E27FC236}">
                <a16:creationId xmlns:a16="http://schemas.microsoft.com/office/drawing/2014/main" id="{6AE28B41-7285-B047-A1CF-48E019CE7E9F}"/>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3853277" y="1410625"/>
            <a:ext cx="4541774" cy="2221917"/>
          </a:xfrm>
          <a:prstGeom prst="rect">
            <a:avLst/>
          </a:prstGeom>
        </p:spPr>
        <p:txBody>
          <a:bodyPr spcFirstLastPara="1" wrap="square" lIns="0" tIns="0" rIns="0" bIns="0" anchor="ctr" anchorCtr="0">
            <a:noAutofit/>
          </a:bodyPr>
          <a:lstStyle/>
          <a:p>
            <a:r>
              <a:rPr lang="en-US" sz="2400" dirty="0"/>
              <a:t>This MTV series aired an episode in 2015 covering the topic of living and being genderqueer, bringing to light for many viewers at home how to properly use the singular “they” pronoun.</a:t>
            </a:r>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 </a:t>
            </a:r>
            <a:r>
              <a:rPr lang="en" dirty="0"/>
              <a:t>· </a:t>
            </a:r>
            <a:r>
              <a:rPr lang="en" dirty="0">
                <a:solidFill>
                  <a:srgbClr val="FFC319"/>
                </a:solidFill>
              </a:rPr>
              <a:t>$1000</a:t>
            </a:r>
            <a:endParaRPr dirty="0">
              <a:solidFill>
                <a:srgbClr val="FFC319"/>
              </a:solidFill>
            </a:endParaRPr>
          </a:p>
        </p:txBody>
      </p:sp>
      <p:pic>
        <p:nvPicPr>
          <p:cNvPr id="3" name="Picture 2" descr="A person standing in front of a sign&#10;&#10;Description automatically generated">
            <a:extLst>
              <a:ext uri="{FF2B5EF4-FFF2-40B4-BE49-F238E27FC236}">
                <a16:creationId xmlns:a16="http://schemas.microsoft.com/office/drawing/2014/main" id="{0762CF4A-D772-CB4F-AC55-9EFA24C8F188}"/>
              </a:ext>
            </a:extLst>
          </p:cNvPr>
          <p:cNvPicPr>
            <a:picLocks noChangeAspect="1"/>
          </p:cNvPicPr>
          <p:nvPr/>
        </p:nvPicPr>
        <p:blipFill>
          <a:blip r:embed="rId3"/>
          <a:stretch>
            <a:fillRect/>
          </a:stretch>
        </p:blipFill>
        <p:spPr>
          <a:xfrm>
            <a:off x="748949" y="1410625"/>
            <a:ext cx="2827627" cy="1589127"/>
          </a:xfrm>
          <a:prstGeom prst="rect">
            <a:avLst/>
          </a:prstGeom>
        </p:spPr>
      </p:pic>
      <p:sp>
        <p:nvSpPr>
          <p:cNvPr id="5" name="TextBox 4">
            <a:extLst>
              <a:ext uri="{FF2B5EF4-FFF2-40B4-BE49-F238E27FC236}">
                <a16:creationId xmlns:a16="http://schemas.microsoft.com/office/drawing/2014/main" id="{FE130C5E-FA24-984C-B607-E41B08CE4A14}"/>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1411230" y="1638170"/>
            <a:ext cx="6334539" cy="2238221"/>
          </a:xfrm>
          <a:prstGeom prst="rect">
            <a:avLst/>
          </a:prstGeom>
        </p:spPr>
        <p:txBody>
          <a:bodyPr spcFirstLastPara="1" wrap="square" lIns="0" tIns="0" rIns="0" bIns="0" anchor="ctr" anchorCtr="0">
            <a:noAutofit/>
          </a:bodyPr>
          <a:lstStyle/>
          <a:p>
            <a:r>
              <a:rPr lang="en-US" sz="2400" dirty="0"/>
              <a:t>The original rainbow flag, designed by artist Gilbert Baker, had 8 colored stripes. Each color had a different meaning. The hot pink stripe was removed, which represented this meaning. </a:t>
            </a:r>
            <a:br>
              <a:rPr lang="en-US" sz="2400" dirty="0"/>
            </a:br>
            <a:endParaRPr lang="en-US" sz="2400" dirty="0"/>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Final Question</a:t>
            </a:r>
            <a:endParaRPr dirty="0">
              <a:solidFill>
                <a:srgbClr val="FFC319"/>
              </a:solidFill>
            </a:endParaRPr>
          </a:p>
        </p:txBody>
      </p:sp>
      <p:sp>
        <p:nvSpPr>
          <p:cNvPr id="4" name="TextBox 3">
            <a:extLst>
              <a:ext uri="{FF2B5EF4-FFF2-40B4-BE49-F238E27FC236}">
                <a16:creationId xmlns:a16="http://schemas.microsoft.com/office/drawing/2014/main" id="{5EF52ED8-E6BC-D04E-B7BC-C24AF930685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extLst>
      <p:ext uri="{BB962C8B-B14F-4D97-AF65-F5344CB8AC3E}">
        <p14:creationId xmlns:p14="http://schemas.microsoft.com/office/powerpoint/2010/main" val="138490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2787-9E07-8A46-973B-282A519117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7C7E7009-F953-BF48-92AA-D973C6B3C68E}"/>
              </a:ext>
            </a:extLst>
          </p:cNvPr>
          <p:cNvSpPr>
            <a:spLocks noGrp="1"/>
          </p:cNvSpPr>
          <p:nvPr>
            <p:ph type="subTitle"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F31C6126-C94C-9A43-8E43-FDC4739A42BA}"/>
              </a:ext>
            </a:extLst>
          </p:cNvPr>
          <p:cNvPicPr>
            <a:picLocks noChangeAspect="1"/>
          </p:cNvPicPr>
          <p:nvPr/>
        </p:nvPicPr>
        <p:blipFill>
          <a:blip r:embed="rId3"/>
          <a:stretch>
            <a:fillRect/>
          </a:stretch>
        </p:blipFill>
        <p:spPr>
          <a:xfrm>
            <a:off x="1619250" y="1231900"/>
            <a:ext cx="5905500" cy="2679700"/>
          </a:xfrm>
          <a:prstGeom prst="rect">
            <a:avLst/>
          </a:prstGeom>
        </p:spPr>
      </p:pic>
      <p:sp>
        <p:nvSpPr>
          <p:cNvPr id="6" name="TextBox 5">
            <a:extLst>
              <a:ext uri="{FF2B5EF4-FFF2-40B4-BE49-F238E27FC236}">
                <a16:creationId xmlns:a16="http://schemas.microsoft.com/office/drawing/2014/main" id="{4D7FE562-BAE7-2540-8448-6C48F4F2DC2E}"/>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extLst>
      <p:ext uri="{BB962C8B-B14F-4D97-AF65-F5344CB8AC3E}">
        <p14:creationId xmlns:p14="http://schemas.microsoft.com/office/powerpoint/2010/main" val="310008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1549472" y="862475"/>
            <a:ext cx="6058056" cy="3239825"/>
          </a:xfrm>
          <a:prstGeom prst="rect">
            <a:avLst/>
          </a:prstGeom>
        </p:spPr>
        <p:txBody>
          <a:bodyPr spcFirstLastPara="1" wrap="square" lIns="0" tIns="0" rIns="0" bIns="0" anchor="ctr" anchorCtr="0">
            <a:noAutofit/>
          </a:bodyPr>
          <a:lstStyle/>
          <a:p>
            <a:r>
              <a:rPr lang="en-US" sz="2400" dirty="0"/>
              <a:t>Bayard Rustin, noted civil rights activist and gay man, was the chief organizer behind the historic March on Washington, which culminated with this Dr. Martin Luther King Jr.’s famous speech.</a:t>
            </a:r>
          </a:p>
        </p:txBody>
      </p:sp>
      <p:sp>
        <p:nvSpPr>
          <p:cNvPr id="278" name="Google Shape;278;p1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dirty="0"/>
              <a:t>G</a:t>
            </a:r>
            <a:r>
              <a:rPr lang="en" dirty="0"/>
              <a:t>ay &amp; lesbian trailblazers· </a:t>
            </a:r>
            <a:r>
              <a:rPr lang="en" dirty="0">
                <a:solidFill>
                  <a:srgbClr val="FFC319"/>
                </a:solidFill>
              </a:rPr>
              <a:t>$200</a:t>
            </a:r>
            <a:endParaRPr dirty="0">
              <a:solidFill>
                <a:srgbClr val="FFC319"/>
              </a:solidFill>
            </a:endParaRPr>
          </a:p>
        </p:txBody>
      </p:sp>
      <p:sp>
        <p:nvSpPr>
          <p:cNvPr id="4" name="TextBox 3">
            <a:extLst>
              <a:ext uri="{FF2B5EF4-FFF2-40B4-BE49-F238E27FC236}">
                <a16:creationId xmlns:a16="http://schemas.microsoft.com/office/drawing/2014/main" id="{1CE119C9-D2B1-C845-BD36-8F20CB2DB1AF}"/>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r>
              <a:rPr b="1" i="0">
                <a:ln>
                  <a:noFill/>
                </a:ln>
                <a:gradFill>
                  <a:gsLst>
                    <a:gs pos="0">
                      <a:schemeClr val="lt1"/>
                    </a:gs>
                    <a:gs pos="3000">
                      <a:schemeClr val="dk2"/>
                    </a:gs>
                    <a:gs pos="68000">
                      <a:schemeClr val="dk2"/>
                    </a:gs>
                    <a:gs pos="100000">
                      <a:schemeClr val="lt2"/>
                    </a:gs>
                  </a:gsLst>
                  <a:lin ang="5400012" scaled="0"/>
                </a:gradFill>
                <a:latin typeface="Bebas Neue"/>
              </a:rPr>
              <a:t>Winner!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3622877" y="1084625"/>
            <a:ext cx="4132162" cy="3232732"/>
          </a:xfrm>
          <a:prstGeom prst="rect">
            <a:avLst/>
          </a:prstGeom>
        </p:spPr>
        <p:txBody>
          <a:bodyPr spcFirstLastPara="1" wrap="square" lIns="0" tIns="0" rIns="0" bIns="0" anchor="ctr" anchorCtr="0">
            <a:noAutofit/>
          </a:bodyPr>
          <a:lstStyle/>
          <a:p>
            <a:pPr lvl="0"/>
            <a:r>
              <a:rPr lang="en-US" sz="2000" dirty="0"/>
              <a:t>This queer, antiracist, Jewish, butch  lesbian  wrote "Stone Butch Blues" in 1992 about working-class butch and femme lives in Buffalo, NY. They also did activism work around disability, transgender rights, and communism.</a:t>
            </a:r>
            <a:endParaRPr sz="2000" dirty="0"/>
          </a:p>
        </p:txBody>
      </p:sp>
      <p:sp>
        <p:nvSpPr>
          <p:cNvPr id="284" name="Google Shape;284;p1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$400</a:t>
            </a:r>
            <a:endParaRPr dirty="0">
              <a:solidFill>
                <a:srgbClr val="FFC319"/>
              </a:solidFill>
            </a:endParaRPr>
          </a:p>
        </p:txBody>
      </p:sp>
      <p:pic>
        <p:nvPicPr>
          <p:cNvPr id="3" name="Picture 2" descr="A group of people that are standing in the rain holding an umbrella&#10;&#10;Description automatically generated">
            <a:extLst>
              <a:ext uri="{FF2B5EF4-FFF2-40B4-BE49-F238E27FC236}">
                <a16:creationId xmlns:a16="http://schemas.microsoft.com/office/drawing/2014/main" id="{25D2A2CD-6348-5B4C-8545-E647FB3A1508}"/>
              </a:ext>
            </a:extLst>
          </p:cNvPr>
          <p:cNvPicPr>
            <a:picLocks noChangeAspect="1"/>
          </p:cNvPicPr>
          <p:nvPr/>
        </p:nvPicPr>
        <p:blipFill>
          <a:blip r:embed="rId3"/>
          <a:stretch>
            <a:fillRect/>
          </a:stretch>
        </p:blipFill>
        <p:spPr>
          <a:xfrm>
            <a:off x="641430" y="1669333"/>
            <a:ext cx="2981446" cy="2047260"/>
          </a:xfrm>
          <a:prstGeom prst="rect">
            <a:avLst/>
          </a:prstGeom>
        </p:spPr>
      </p:pic>
      <p:sp>
        <p:nvSpPr>
          <p:cNvPr id="5" name="TextBox 4">
            <a:extLst>
              <a:ext uri="{FF2B5EF4-FFF2-40B4-BE49-F238E27FC236}">
                <a16:creationId xmlns:a16="http://schemas.microsoft.com/office/drawing/2014/main" id="{15F4F530-8E86-A94E-8B86-60C6A9DD6449}"/>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701477" y="960699"/>
            <a:ext cx="4074289" cy="3193726"/>
          </a:xfrm>
          <a:prstGeom prst="rect">
            <a:avLst/>
          </a:prstGeom>
        </p:spPr>
        <p:txBody>
          <a:bodyPr spcFirstLastPara="1" wrap="square" lIns="0" tIns="0" rIns="0" bIns="0" anchor="ctr" anchorCtr="0">
            <a:noAutofit/>
          </a:bodyPr>
          <a:lstStyle/>
          <a:p>
            <a:pPr lvl="0"/>
            <a:r>
              <a:rPr lang="en-US" sz="2400" dirty="0"/>
              <a:t>This famous writer, activist, and poet wrote "Giovanni's Room" in 1956 about an American man living in Paris  having a love affair with an Italian bartender</a:t>
            </a:r>
            <a:r>
              <a:rPr lang="en-US" sz="2800" dirty="0"/>
              <a:t>.</a:t>
            </a:r>
            <a:endParaRPr sz="2800" dirty="0"/>
          </a:p>
        </p:txBody>
      </p:sp>
      <p:sp>
        <p:nvSpPr>
          <p:cNvPr id="290" name="Google Shape;290;p2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$600</a:t>
            </a:r>
            <a:endParaRPr dirty="0">
              <a:solidFill>
                <a:srgbClr val="FFC319"/>
              </a:solidFill>
            </a:endParaRPr>
          </a:p>
        </p:txBody>
      </p:sp>
      <p:pic>
        <p:nvPicPr>
          <p:cNvPr id="3" name="Picture 2" descr="A person looking at the camera&#10;&#10;Description automatically generated">
            <a:extLst>
              <a:ext uri="{FF2B5EF4-FFF2-40B4-BE49-F238E27FC236}">
                <a16:creationId xmlns:a16="http://schemas.microsoft.com/office/drawing/2014/main" id="{6AAF0E0A-07B9-7346-A9DF-CC13270DB796}"/>
              </a:ext>
            </a:extLst>
          </p:cNvPr>
          <p:cNvPicPr>
            <a:picLocks noChangeAspect="1"/>
          </p:cNvPicPr>
          <p:nvPr/>
        </p:nvPicPr>
        <p:blipFill>
          <a:blip r:embed="rId3"/>
          <a:stretch>
            <a:fillRect/>
          </a:stretch>
        </p:blipFill>
        <p:spPr>
          <a:xfrm>
            <a:off x="6032407" y="1377387"/>
            <a:ext cx="2079518" cy="2567306"/>
          </a:xfrm>
          <a:prstGeom prst="rect">
            <a:avLst/>
          </a:prstGeom>
        </p:spPr>
      </p:pic>
      <p:sp>
        <p:nvSpPr>
          <p:cNvPr id="5" name="TextBox 4">
            <a:extLst>
              <a:ext uri="{FF2B5EF4-FFF2-40B4-BE49-F238E27FC236}">
                <a16:creationId xmlns:a16="http://schemas.microsoft.com/office/drawing/2014/main" id="{E45CC7C0-4924-4346-B16C-47CECD24B00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1296364" y="1084625"/>
            <a:ext cx="4327947" cy="3069800"/>
          </a:xfrm>
          <a:prstGeom prst="rect">
            <a:avLst/>
          </a:prstGeom>
        </p:spPr>
        <p:txBody>
          <a:bodyPr spcFirstLastPara="1" wrap="square" lIns="0" tIns="0" rIns="0" bIns="0" anchor="ctr" anchorCtr="0">
            <a:noAutofit/>
          </a:bodyPr>
          <a:lstStyle/>
          <a:p>
            <a:pPr lvl="0"/>
            <a:r>
              <a:rPr lang="en-US" sz="2400" dirty="0"/>
              <a:t>The Greek Poet, Sappho, born in 620 BC, wrote poetry about women loving women on this island.</a:t>
            </a:r>
            <a:endParaRPr sz="2400" dirty="0"/>
          </a:p>
        </p:txBody>
      </p:sp>
      <p:sp>
        <p:nvSpPr>
          <p:cNvPr id="296" name="Google Shape;296;p2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$800</a:t>
            </a:r>
            <a:endParaRPr dirty="0">
              <a:solidFill>
                <a:srgbClr val="FFC319"/>
              </a:solidFill>
            </a:endParaRPr>
          </a:p>
        </p:txBody>
      </p:sp>
      <p:pic>
        <p:nvPicPr>
          <p:cNvPr id="3" name="Picture 2" descr="A person sitting on a bench&#10;&#10;Description automatically generated">
            <a:extLst>
              <a:ext uri="{FF2B5EF4-FFF2-40B4-BE49-F238E27FC236}">
                <a16:creationId xmlns:a16="http://schemas.microsoft.com/office/drawing/2014/main" id="{0A03EAD5-BB52-E842-9B2C-A3A2E33FE975}"/>
              </a:ext>
            </a:extLst>
          </p:cNvPr>
          <p:cNvPicPr>
            <a:picLocks noChangeAspect="1"/>
          </p:cNvPicPr>
          <p:nvPr/>
        </p:nvPicPr>
        <p:blipFill>
          <a:blip r:embed="rId3"/>
          <a:stretch>
            <a:fillRect/>
          </a:stretch>
        </p:blipFill>
        <p:spPr>
          <a:xfrm>
            <a:off x="5764192" y="1467331"/>
            <a:ext cx="2732610" cy="2186088"/>
          </a:xfrm>
          <a:prstGeom prst="rect">
            <a:avLst/>
          </a:prstGeom>
        </p:spPr>
      </p:pic>
      <p:sp>
        <p:nvSpPr>
          <p:cNvPr id="5" name="TextBox 4">
            <a:extLst>
              <a:ext uri="{FF2B5EF4-FFF2-40B4-BE49-F238E27FC236}">
                <a16:creationId xmlns:a16="http://schemas.microsoft.com/office/drawing/2014/main" id="{548378CC-6C02-E640-8A47-FB30E7C588D8}"/>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xfrm>
            <a:off x="1620456" y="1084626"/>
            <a:ext cx="3444256" cy="2850955"/>
          </a:xfrm>
          <a:prstGeom prst="rect">
            <a:avLst/>
          </a:prstGeom>
        </p:spPr>
        <p:txBody>
          <a:bodyPr spcFirstLastPara="1" wrap="square" lIns="0" tIns="0" rIns="0" bIns="0" anchor="ctr" anchorCtr="0">
            <a:noAutofit/>
          </a:bodyPr>
          <a:lstStyle/>
          <a:p>
            <a:pPr lvl="0"/>
            <a:r>
              <a:rPr lang="en-US" sz="2400" dirty="0"/>
              <a:t>This man was the first openly gay politician in California.</a:t>
            </a:r>
            <a:endParaRPr sz="2400" dirty="0"/>
          </a:p>
        </p:txBody>
      </p:sp>
      <p:sp>
        <p:nvSpPr>
          <p:cNvPr id="302" name="Google Shape;302;p2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$1000</a:t>
            </a:r>
            <a:endParaRPr dirty="0">
              <a:solidFill>
                <a:srgbClr val="FFC319"/>
              </a:solidFill>
            </a:endParaRPr>
          </a:p>
        </p:txBody>
      </p:sp>
      <p:pic>
        <p:nvPicPr>
          <p:cNvPr id="3" name="Picture 2" descr="A person sitting on a newspaper&#10;&#10;Description automatically generated">
            <a:extLst>
              <a:ext uri="{FF2B5EF4-FFF2-40B4-BE49-F238E27FC236}">
                <a16:creationId xmlns:a16="http://schemas.microsoft.com/office/drawing/2014/main" id="{0BBC95AC-D032-614E-8B4E-E112E1C456C9}"/>
              </a:ext>
            </a:extLst>
          </p:cNvPr>
          <p:cNvPicPr>
            <a:picLocks noChangeAspect="1"/>
          </p:cNvPicPr>
          <p:nvPr/>
        </p:nvPicPr>
        <p:blipFill>
          <a:blip r:embed="rId3"/>
          <a:stretch>
            <a:fillRect/>
          </a:stretch>
        </p:blipFill>
        <p:spPr>
          <a:xfrm>
            <a:off x="5159599" y="1207920"/>
            <a:ext cx="3037484" cy="2727661"/>
          </a:xfrm>
          <a:prstGeom prst="rect">
            <a:avLst/>
          </a:prstGeom>
        </p:spPr>
      </p:pic>
      <p:sp>
        <p:nvSpPr>
          <p:cNvPr id="5" name="TextBox 4">
            <a:extLst>
              <a:ext uri="{FF2B5EF4-FFF2-40B4-BE49-F238E27FC236}">
                <a16:creationId xmlns:a16="http://schemas.microsoft.com/office/drawing/2014/main" id="{BCF9DEC2-B778-174D-B3EA-C0FBE8CE037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1701467" y="1084625"/>
            <a:ext cx="5741065" cy="3069800"/>
          </a:xfrm>
          <a:prstGeom prst="rect">
            <a:avLst/>
          </a:prstGeom>
        </p:spPr>
        <p:txBody>
          <a:bodyPr spcFirstLastPara="1" wrap="square" lIns="0" tIns="0" rIns="0" bIns="0" anchor="ctr" anchorCtr="0">
            <a:noAutofit/>
          </a:bodyPr>
          <a:lstStyle/>
          <a:p>
            <a:pPr lvl="0"/>
            <a:r>
              <a:rPr lang="en-US" sz="2400" dirty="0"/>
              <a:t>The Stonewall Riots are considered the start of the LGBTQ+ movement. It is named after this place</a:t>
            </a:r>
            <a:endParaRPr sz="2400" dirty="0"/>
          </a:p>
        </p:txBody>
      </p:sp>
      <p:sp>
        <p:nvSpPr>
          <p:cNvPr id="308" name="Google Shape;308;p2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dirty="0"/>
              <a:t>LGBTQ+ activism &amp; Action</a:t>
            </a:r>
            <a:r>
              <a:rPr lang="en" dirty="0"/>
              <a:t>· </a:t>
            </a:r>
            <a:r>
              <a:rPr lang="en" dirty="0">
                <a:solidFill>
                  <a:srgbClr val="FFC319"/>
                </a:solidFill>
              </a:rPr>
              <a:t>$200</a:t>
            </a:r>
            <a:endParaRPr dirty="0">
              <a:solidFill>
                <a:srgbClr val="FFC319"/>
              </a:solidFill>
            </a:endParaRPr>
          </a:p>
        </p:txBody>
      </p:sp>
      <p:sp>
        <p:nvSpPr>
          <p:cNvPr id="4" name="TextBox 3">
            <a:extLst>
              <a:ext uri="{FF2B5EF4-FFF2-40B4-BE49-F238E27FC236}">
                <a16:creationId xmlns:a16="http://schemas.microsoft.com/office/drawing/2014/main" id="{5F507392-D2E7-2241-B248-C4271F0164D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365813" y="1104379"/>
            <a:ext cx="3842795" cy="3069799"/>
          </a:xfrm>
          <a:prstGeom prst="rect">
            <a:avLst/>
          </a:prstGeom>
        </p:spPr>
        <p:txBody>
          <a:bodyPr spcFirstLastPara="1" wrap="square" lIns="0" tIns="0" rIns="0" bIns="0" anchor="ctr" anchorCtr="0">
            <a:noAutofit/>
          </a:bodyPr>
          <a:lstStyle/>
          <a:p>
            <a:pPr lvl="0"/>
            <a:r>
              <a:rPr lang="en-US" sz="2400" dirty="0"/>
              <a:t>The Lesbian Avengers began this march to celebrate dyke visibility and awesomeness.</a:t>
            </a:r>
            <a:endParaRPr sz="2400" dirty="0"/>
          </a:p>
        </p:txBody>
      </p:sp>
      <p:sp>
        <p:nvSpPr>
          <p:cNvPr id="314" name="Google Shape;314;p2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$400</a:t>
            </a:r>
            <a:endParaRPr dirty="0">
              <a:solidFill>
                <a:srgbClr val="FFC319"/>
              </a:solidFill>
            </a:endParaRPr>
          </a:p>
        </p:txBody>
      </p:sp>
      <p:pic>
        <p:nvPicPr>
          <p:cNvPr id="3" name="Picture 2" descr="A group of people posing for a photo&#10;&#10;Description automatically generated">
            <a:extLst>
              <a:ext uri="{FF2B5EF4-FFF2-40B4-BE49-F238E27FC236}">
                <a16:creationId xmlns:a16="http://schemas.microsoft.com/office/drawing/2014/main" id="{AE2A0FB5-9F83-6F4D-A224-54A1482AA34A}"/>
              </a:ext>
            </a:extLst>
          </p:cNvPr>
          <p:cNvPicPr>
            <a:picLocks noChangeAspect="1"/>
          </p:cNvPicPr>
          <p:nvPr/>
        </p:nvPicPr>
        <p:blipFill>
          <a:blip r:embed="rId3"/>
          <a:stretch>
            <a:fillRect/>
          </a:stretch>
        </p:blipFill>
        <p:spPr>
          <a:xfrm>
            <a:off x="5208608" y="1528925"/>
            <a:ext cx="3354934" cy="2356136"/>
          </a:xfrm>
          <a:prstGeom prst="rect">
            <a:avLst/>
          </a:prstGeom>
        </p:spPr>
      </p:pic>
      <p:sp>
        <p:nvSpPr>
          <p:cNvPr id="5" name="TextBox 4">
            <a:extLst>
              <a:ext uri="{FF2B5EF4-FFF2-40B4-BE49-F238E27FC236}">
                <a16:creationId xmlns:a16="http://schemas.microsoft.com/office/drawing/2014/main" id="{7A3B53D5-0400-134C-98A2-F2D21101129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3362</TotalTime>
  <Words>1384</Words>
  <Application>Microsoft Macintosh PowerPoint</Application>
  <PresentationFormat>On-screen Show (16:9)</PresentationFormat>
  <Paragraphs>166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Bebas Neue</vt:lpstr>
      <vt:lpstr>Della Respira</vt:lpstr>
      <vt:lpstr>Calibri</vt:lpstr>
      <vt:lpstr>Arial</vt:lpstr>
      <vt:lpstr>Jeoparty template</vt:lpstr>
      <vt:lpstr>LGBTQ+ History Trivia</vt:lpstr>
      <vt:lpstr>Panel</vt:lpstr>
      <vt:lpstr>Bayard Rustin, noted civil rights activist and gay man, was the chief organizer behind the historic March on Washington, which culminated with this Dr. Martin Luther King Jr.’s famous speech.</vt:lpstr>
      <vt:lpstr>This queer, antiracist, Jewish, butch  lesbian  wrote "Stone Butch Blues" in 1992 about working-class butch and femme lives in Buffalo, NY. They also did activism work around disability, transgender rights, and communism.</vt:lpstr>
      <vt:lpstr>This famous writer, activist, and poet wrote "Giovanni's Room" in 1956 about an American man living in Paris  having a love affair with an Italian bartender.</vt:lpstr>
      <vt:lpstr>The Greek Poet, Sappho, born in 620 BC, wrote poetry about women loving women on this island.</vt:lpstr>
      <vt:lpstr>This man was the first openly gay politician in California.</vt:lpstr>
      <vt:lpstr>The Stonewall Riots are considered the start of the LGBTQ+ movement. It is named after this place</vt:lpstr>
      <vt:lpstr>The Lesbian Avengers began this march to celebrate dyke visibility and awesomeness.</vt:lpstr>
      <vt:lpstr>Tired of being harassed by police at the all-night diner in Compton, California, transgender women fought back in 1966 at this uprising. </vt:lpstr>
      <vt:lpstr>Transgender folks, tired of being harassed by police, started an uprising in a downtown LA 24-hour doughnut shop in May 1959 by throwing doughnuts, coffee, and paper plates at the officers. </vt:lpstr>
      <vt:lpstr>This direct-action activist group, was founded in the LGBT Community Center in New York City to bring attention to HIV/AIDS – related issues using civil disobedience.</vt:lpstr>
      <vt:lpstr>In 2015, the Supreme Court of the United States voted that the constitution allows same-sex couples to do this.</vt:lpstr>
      <vt:lpstr>The board of the American Psychiatric Association removed this diagnosis for same sex attraction from its official list of psychiatric disorders, the DSM-II in 1973. </vt:lpstr>
      <vt:lpstr>The Supreme Court of the United States decided the LGBTQ+ people are protected in the workplace in this year.</vt:lpstr>
      <vt:lpstr>It was illegal to have consensual same-sex sexual relations in New Mexico until this decade. </vt:lpstr>
      <vt:lpstr>This US military policy officially ended in 2011. It allowed LGB people to serve openly in the military, but it did not lift regulations barring many transgender people from serving.</vt:lpstr>
      <vt:lpstr>This bisexual artist explored issues of gender, illness, Mexican identity, and politics.</vt:lpstr>
      <vt:lpstr>This Danish author wrote  "The Emperor's New Clothes",  "The Little Mermaid",  "The Snow Queen",  "The Ugly Duckling", and many other children's stories was also bisexual.</vt:lpstr>
      <vt:lpstr>Kyrsten Sinema became the first openly bisexual person elected to US congress in 2012 from this state.</vt:lpstr>
      <vt:lpstr>These pioneering transgender activists who worked on behalf of homeless LGBTQ youth and those affected by HIV/AIDS. They were two key figures in the Stonewall Uprising.</vt:lpstr>
      <vt:lpstr>We’wha was an accomplished weaver, potter, and the most famous Ihamana, a traditional native gender role now described as mixed-gender or Two-Spirit. They were from this New Mexican Pueblo. </vt:lpstr>
      <vt:lpstr>She is the first openly transgender person to be on the cover of Time magazine. She played Sophia Burset on Orange is the New Black. </vt:lpstr>
      <vt:lpstr>Bisexuals make up this percentage of the LGB population in the US.</vt:lpstr>
      <vt:lpstr>3.4% of high schoolers in New Mexico identify as this.</vt:lpstr>
      <vt:lpstr>Pedro Pablo Zamora was one of the first openly gay men who was HIV positive to be portrayed in popular media, Zamora brought international attention to HIV/AIDS and LGBTQ issues and prejudices through his appearance on this reality TV Series in 1994.</vt:lpstr>
      <vt:lpstr>This MTV series aired an episode in 2015 covering the topic of living and being genderqueer, bringing to light for many viewers at home how to properly use the singular “they” pronoun.</vt:lpstr>
      <vt:lpstr>The original rainbow flag, designed by artist Gilbert Baker, had 8 colored stripes. Each color had a different meaning. The hot pink stripe was removed, which represented this meaning.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Alex Ross-Reed</cp:lastModifiedBy>
  <cp:revision>35</cp:revision>
  <dcterms:modified xsi:type="dcterms:W3CDTF">2021-06-18T15:58:07Z</dcterms:modified>
</cp:coreProperties>
</file>